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0" r:id="rId5"/>
  </p:sldMasterIdLst>
  <p:notesMasterIdLst>
    <p:notesMasterId r:id="rId30"/>
  </p:notesMasterIdLst>
  <p:sldIdLst>
    <p:sldId id="264" r:id="rId6"/>
    <p:sldId id="268" r:id="rId7"/>
    <p:sldId id="266" r:id="rId8"/>
    <p:sldId id="279" r:id="rId9"/>
    <p:sldId id="280" r:id="rId10"/>
    <p:sldId id="281" r:id="rId11"/>
    <p:sldId id="291" r:id="rId12"/>
    <p:sldId id="282" r:id="rId13"/>
    <p:sldId id="269" r:id="rId14"/>
    <p:sldId id="270" r:id="rId15"/>
    <p:sldId id="271" r:id="rId16"/>
    <p:sldId id="272" r:id="rId17"/>
    <p:sldId id="274" r:id="rId18"/>
    <p:sldId id="275" r:id="rId19"/>
    <p:sldId id="276" r:id="rId20"/>
    <p:sldId id="277" r:id="rId21"/>
    <p:sldId id="278" r:id="rId22"/>
    <p:sldId id="284" r:id="rId23"/>
    <p:sldId id="293" r:id="rId24"/>
    <p:sldId id="292" r:id="rId25"/>
    <p:sldId id="285" r:id="rId26"/>
    <p:sldId id="286" r:id="rId27"/>
    <p:sldId id="287" r:id="rId28"/>
    <p:sldId id="290" r:id="rId29"/>
  </p:sldIdLst>
  <p:sldSz cx="12192000" cy="6858000"/>
  <p:notesSz cx="6858000" cy="9144000"/>
  <p:embeddedFontLst>
    <p:embeddedFont>
      <p:font typeface="Fira Sans" panose="020B0503050000020004" pitchFamily="34" charset="0"/>
      <p:regular r:id="rId31"/>
      <p:bold r:id="rId32"/>
      <p:italic r:id="rId33"/>
      <p:boldItalic r:id="rId34"/>
    </p:embeddedFont>
    <p:embeddedFont>
      <p:font typeface="Industry-Demi" panose="020B0604020202020204" charset="0"/>
      <p:regular r:id="rId3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520" userDrawn="1">
          <p15:clr>
            <a:srgbClr val="A4A3A4"/>
          </p15:clr>
        </p15:guide>
        <p15:guide id="2" orient="horz" pos="1298" userDrawn="1">
          <p15:clr>
            <a:srgbClr val="A4A3A4"/>
          </p15:clr>
        </p15:guide>
        <p15:guide id="3" orient="horz" pos="2478" userDrawn="1">
          <p15:clr>
            <a:srgbClr val="A4A3A4"/>
          </p15:clr>
        </p15:guide>
        <p15:guide id="4" pos="62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1"/>
    <a:srgbClr val="008285"/>
    <a:srgbClr val="005491"/>
    <a:srgbClr val="002665"/>
    <a:srgbClr val="F58220"/>
    <a:srgbClr val="FEBC1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2DA3E-FFD6-C565-1DC9-B71F48480EA0}" v="47" dt="2025-05-01T13:16:18.077"/>
    <p1510:client id="{8207DB79-B0EE-469C-BBCD-A52E7117DB16}" v="89" dt="2025-05-01T13:08:02.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4520"/>
        <p:guide orient="horz" pos="1298"/>
        <p:guide orient="horz" pos="2478"/>
        <p:guide pos="6244"/>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4.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E4553-CE0B-4E51-850D-85DCF7D959A6}" type="datetimeFigureOut">
              <a:rPr lang="nl-NL" smtClean="0"/>
              <a:t>9-5-2025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D66DD-2285-48E2-A3F1-0B730BDC4195}" type="slidenum">
              <a:rPr lang="nl-NL" smtClean="0"/>
              <a:t>‹nr.›</a:t>
            </a:fld>
            <a:endParaRPr lang="nl-NL"/>
          </a:p>
        </p:txBody>
      </p:sp>
    </p:spTree>
    <p:extLst>
      <p:ext uri="{BB962C8B-B14F-4D97-AF65-F5344CB8AC3E}">
        <p14:creationId xmlns:p14="http://schemas.microsoft.com/office/powerpoint/2010/main" val="386461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a:t>
            </a:fld>
            <a:endParaRPr lang="nl-NL"/>
          </a:p>
        </p:txBody>
      </p:sp>
    </p:spTree>
    <p:extLst>
      <p:ext uri="{BB962C8B-B14F-4D97-AF65-F5344CB8AC3E}">
        <p14:creationId xmlns:p14="http://schemas.microsoft.com/office/powerpoint/2010/main" val="254053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Veel bedrijven zoeken naar een manier om achtergrondinformatie te delen zodat er meer kennis komt. </a:t>
            </a:r>
          </a:p>
          <a:p>
            <a:endParaRPr lang="nl-NL"/>
          </a:p>
          <a:p>
            <a:r>
              <a:rPr lang="nl-NL"/>
              <a:t>oZone is ideaal om te gebruiken als informatiebank. Zo vergroten we het technische vakmanschap binnen de organisatie.</a:t>
            </a:r>
          </a:p>
          <a:p>
            <a:r>
              <a:rPr lang="nl-NL"/>
              <a:t>Ook wanneer er veel fouten worden gemaakt bij een machine of bij een handeling, kan oZone helpen. De senior vakman hoeft niet steeds uit te leggen hoe iets werkt, technische theorie staat in oZone waar dan naar verwezen kan worden. Dit scheelt tijd en zorgt voor minder fouten op den duur.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11</a:t>
            </a:fld>
            <a:endParaRPr lang="nl-NL"/>
          </a:p>
        </p:txBody>
      </p:sp>
    </p:spTree>
    <p:extLst>
      <p:ext uri="{BB962C8B-B14F-4D97-AF65-F5344CB8AC3E}">
        <p14:creationId xmlns:p14="http://schemas.microsoft.com/office/powerpoint/2010/main" val="59583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Veel bedrijven zijn op zoek naar het structureren van leren en ontwikkelen. Er wordt vaak nog gewerkt met een Excel waarin staat wie wanneer welke training heeft gedaan… In oZone kunnen we de structuur aanbrengen in leren en ontwikkelen. We kunnen in een rapportage in 1x zien wat een individu, team of hele organisatie wel of niet heeft afgerond. Zo hebben we in oZone een overzicht over welke kennis of vaardigheden de werknemers beschikken.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12</a:t>
            </a:fld>
            <a:endParaRPr lang="nl-NL"/>
          </a:p>
        </p:txBody>
      </p:sp>
    </p:spTree>
    <p:extLst>
      <p:ext uri="{BB962C8B-B14F-4D97-AF65-F5344CB8AC3E}">
        <p14:creationId xmlns:p14="http://schemas.microsoft.com/office/powerpoint/2010/main" val="316599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 hoe zit het met de basiskennis? Hoe zorg je ervoor dat nieuwe medewerkers zo snel mogelijk productief zijn zonder in te leveren op kwaliteit of veiligheid? We kunnen ons inwerktraject in oZone zetten.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13</a:t>
            </a:fld>
            <a:endParaRPr lang="nl-NL"/>
          </a:p>
        </p:txBody>
      </p:sp>
    </p:spTree>
    <p:extLst>
      <p:ext uri="{BB962C8B-B14F-4D97-AF65-F5344CB8AC3E}">
        <p14:creationId xmlns:p14="http://schemas.microsoft.com/office/powerpoint/2010/main" val="374295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a:t>Onze medewerkers kennen de basis, maar ieder doet het net iets anders. Hoe zorg ik dat er meer eenduidig wordt gewerkt, zodat kwaliteit en productiviteit verbeteren?  </a:t>
            </a:r>
          </a:p>
          <a:p>
            <a:pPr marL="0" indent="0">
              <a:buNone/>
            </a:pPr>
            <a:r>
              <a:rPr lang="nl-NL" sz="1200"/>
              <a:t>Als we kennis delen over de werkwijze bij ons, kan het ertoe bijdragen dat de medewerkers sneller, veiliger of met hogere kwaliteit werken. Zo kunnen we onze bedrijfsdoelen sneller realiseren.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14</a:t>
            </a:fld>
            <a:endParaRPr lang="nl-NL"/>
          </a:p>
        </p:txBody>
      </p:sp>
    </p:spTree>
    <p:extLst>
      <p:ext uri="{BB962C8B-B14F-4D97-AF65-F5344CB8AC3E}">
        <p14:creationId xmlns:p14="http://schemas.microsoft.com/office/powerpoint/2010/main" val="174011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is handig om met onze samenwerkpartners op dezelfde pagina te zitten qua inhoud. Als we de kennis over ons product in oZone delen en met onze samenwerkpartners delen, dan kunnen we ze dat laten maken. Wij bepalen welke kennis we delen en met wie.</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15</a:t>
            </a:fld>
            <a:endParaRPr lang="nl-NL"/>
          </a:p>
        </p:txBody>
      </p:sp>
    </p:spTree>
    <p:extLst>
      <p:ext uri="{BB962C8B-B14F-4D97-AF65-F5344CB8AC3E}">
        <p14:creationId xmlns:p14="http://schemas.microsoft.com/office/powerpoint/2010/main" val="3509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Onderwijs wil steeds dichter bij het bedrijfsleven zitten als het gaat om de invulling van de lesstof. Het is mooi als we met de onderwijsinstelling kunnen samenwerken, door ze bijvoorbeeld al een introductie in ons bedrijf mee te laten geven aan de leerlingen die bij ons starten.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16</a:t>
            </a:fld>
            <a:endParaRPr lang="nl-NL"/>
          </a:p>
        </p:txBody>
      </p:sp>
    </p:spTree>
    <p:extLst>
      <p:ext uri="{BB962C8B-B14F-4D97-AF65-F5344CB8AC3E}">
        <p14:creationId xmlns:p14="http://schemas.microsoft.com/office/powerpoint/2010/main" val="3130416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Welke vraagstukken leven er in ons bedrijf?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17</a:t>
            </a:fld>
            <a:endParaRPr lang="nl-NL"/>
          </a:p>
        </p:txBody>
      </p:sp>
    </p:spTree>
    <p:extLst>
      <p:ext uri="{BB962C8B-B14F-4D97-AF65-F5344CB8AC3E}">
        <p14:creationId xmlns:p14="http://schemas.microsoft.com/office/powerpoint/2010/main" val="407722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18</a:t>
            </a:fld>
            <a:endParaRPr lang="nl-NL"/>
          </a:p>
        </p:txBody>
      </p:sp>
    </p:spTree>
    <p:extLst>
      <p:ext uri="{BB962C8B-B14F-4D97-AF65-F5344CB8AC3E}">
        <p14:creationId xmlns:p14="http://schemas.microsoft.com/office/powerpoint/2010/main" val="184692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Vertel hier iets over je pilot. Beantwoord bijvoorbeeld deze vragen: </a:t>
            </a:r>
          </a:p>
          <a:p>
            <a:pPr marL="0" indent="0">
              <a:buNone/>
            </a:pPr>
            <a:r>
              <a:rPr lang="nl-NL" i="0"/>
              <a:t>- op welke manier kan oZone een bijdrage leveren aan het behalen van de bedrijfsdoelen</a:t>
            </a:r>
          </a:p>
          <a:p>
            <a:pPr marL="0" indent="0">
              <a:buNone/>
            </a:pPr>
            <a:r>
              <a:rPr lang="nl-NL" i="0"/>
              <a:t>- Hoe wil je dit in het klein wil testen en voorbereiden</a:t>
            </a:r>
          </a:p>
          <a:p>
            <a:pPr marL="0" indent="0">
              <a:buNone/>
            </a:pPr>
            <a:r>
              <a:rPr lang="nl-NL" i="0"/>
              <a:t>- wat levert deze pilot op en</a:t>
            </a:r>
          </a:p>
          <a:p>
            <a:pPr marL="0" indent="0">
              <a:buNone/>
            </a:pPr>
            <a:r>
              <a:rPr lang="nl-NL" i="0"/>
              <a:t>- wat en wie heb je voor de pilot nodig? </a:t>
            </a:r>
          </a:p>
          <a:p>
            <a:pPr marL="0" indent="0">
              <a:buNone/>
            </a:pPr>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19</a:t>
            </a:fld>
            <a:endParaRPr lang="nl-NL"/>
          </a:p>
        </p:txBody>
      </p:sp>
    </p:spTree>
    <p:extLst>
      <p:ext uri="{BB962C8B-B14F-4D97-AF65-F5344CB8AC3E}">
        <p14:creationId xmlns:p14="http://schemas.microsoft.com/office/powerpoint/2010/main" val="281780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20</a:t>
            </a:fld>
            <a:endParaRPr lang="nl-NL"/>
          </a:p>
        </p:txBody>
      </p:sp>
    </p:spTree>
    <p:extLst>
      <p:ext uri="{BB962C8B-B14F-4D97-AF65-F5344CB8AC3E}">
        <p14:creationId xmlns:p14="http://schemas.microsoft.com/office/powerpoint/2010/main" val="263973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a:t>oZone is het kennis- en deelplatform in de techniek met als unieke waarde om kennis te delen in de technische sector en heeft een bibliotheek met kant-en-klare inhoud.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Het doel van oZone is dat de technische sector kennis gaat delen die bijdraagt aan het </a:t>
            </a:r>
            <a:r>
              <a:rPr lang="nl-NL" i="1"/>
              <a:t>leven lang leren </a:t>
            </a:r>
            <a:r>
              <a:rPr lang="nl-NL"/>
              <a:t>en </a:t>
            </a:r>
            <a:r>
              <a:rPr lang="nl-NL" i="1"/>
              <a:t>innovatieve groei </a:t>
            </a:r>
            <a:r>
              <a:rPr lang="nl-NL" i="0"/>
              <a:t>in de techniek</a:t>
            </a:r>
            <a:r>
              <a:rPr lang="nl-NL"/>
              <a:t>.</a:t>
            </a:r>
          </a:p>
          <a:p>
            <a:pPr marL="0" indent="0">
              <a:buNone/>
            </a:pPr>
            <a:endParaRPr lang="nl-NL" b="1"/>
          </a:p>
          <a:p>
            <a:pPr marL="0" indent="0">
              <a:buNone/>
            </a:pPr>
            <a:r>
              <a:rPr lang="nl-NL" b="0"/>
              <a:t>In oZone kun je onderwerpen gebruiken uit de bibliotheek (</a:t>
            </a:r>
            <a:r>
              <a:rPr lang="nl-NL" b="1"/>
              <a:t>KLIK)</a:t>
            </a:r>
            <a:r>
              <a:rPr lang="nl-NL" b="0"/>
              <a:t> en deze makkelijk en snel aanpassen. Ook kun je zelf nieuwe inhoud ontwikkelen </a:t>
            </a:r>
            <a:r>
              <a:rPr lang="nl-NL" b="1"/>
              <a:t>KLIK</a:t>
            </a:r>
            <a:r>
              <a:rPr lang="nl-NL" b="0"/>
              <a:t> en je kunt jouw ontwikkelde e-learning delen met andere bedrijven </a:t>
            </a:r>
            <a:r>
              <a:rPr lang="nl-NL" b="1"/>
              <a:t>KLIK </a:t>
            </a:r>
            <a:r>
              <a:rPr lang="nl-NL" b="0"/>
              <a:t>of oZone, als je dat wilt</a:t>
            </a:r>
            <a:r>
              <a:rPr lang="nl-NL" b="1"/>
              <a:t>. </a:t>
            </a:r>
            <a:r>
              <a:rPr lang="nl-NL" b="0"/>
              <a:t>We bepalen dus zelf precies wie onze zelfgemaakte onderwerpen ziet en wie niet.</a:t>
            </a:r>
          </a:p>
          <a:p>
            <a:pPr marL="0" indent="0">
              <a:buNone/>
            </a:pPr>
            <a:endParaRPr lang="nl-NL" b="0"/>
          </a:p>
          <a:p>
            <a:pPr marL="0" indent="0">
              <a:buNone/>
            </a:pPr>
            <a:r>
              <a:rPr lang="nl-NL" b="0"/>
              <a:t>In oZone kan de opleidingscoördinator of teamleider de voortgang van (een deel van) de medewerkers zien. We zien dus wat er gedaan is in oZone. Dit maakt ook dat je </a:t>
            </a:r>
            <a:r>
              <a:rPr lang="nl-NL" b="1"/>
              <a:t>KLIK </a:t>
            </a:r>
            <a:r>
              <a:rPr lang="nl-NL" b="0"/>
              <a:t>opleidingsactiviteiten kunt registreren, gevolgd binnen oZone of daarbuiten. </a:t>
            </a:r>
          </a:p>
          <a:p>
            <a:pPr marL="0" indent="0">
              <a:buNone/>
            </a:pPr>
            <a:endParaRPr lang="nl-NL" b="1"/>
          </a:p>
          <a:p>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3</a:t>
            </a:fld>
            <a:endParaRPr lang="nl-NL"/>
          </a:p>
        </p:txBody>
      </p:sp>
    </p:spTree>
    <p:extLst>
      <p:ext uri="{BB962C8B-B14F-4D97-AF65-F5344CB8AC3E}">
        <p14:creationId xmlns:p14="http://schemas.microsoft.com/office/powerpoint/2010/main" val="3580660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oZone is gestart vanuit A+O </a:t>
            </a:r>
            <a:r>
              <a:rPr lang="nl-NL" sz="1800" err="1">
                <a:effectLst/>
                <a:latin typeface="Calibri" panose="020F0502020204030204" pitchFamily="34" charset="0"/>
                <a:ea typeface="Calibri" panose="020F0502020204030204" pitchFamily="34" charset="0"/>
                <a:cs typeface="Times New Roman" panose="02020603050405020304" pitchFamily="18" charset="0"/>
              </a:rPr>
              <a:t>Metalektro</a:t>
            </a:r>
            <a:r>
              <a:rPr lang="nl-NL" sz="1800">
                <a:effectLst/>
                <a:latin typeface="Calibri" panose="020F0502020204030204" pitchFamily="34" charset="0"/>
                <a:ea typeface="Calibri" panose="020F0502020204030204" pitchFamily="34" charset="0"/>
                <a:cs typeface="Times New Roman" panose="02020603050405020304" pitchFamily="18" charset="0"/>
              </a:rPr>
              <a:t>. Dit opleidingsfonds wordt gefinancierd vanuit afdracht van de loonsom via CAO afspraken van bedrijven die hierbij zijn aangesloten. Het doel van A+O </a:t>
            </a:r>
            <a:r>
              <a:rPr lang="nl-NL" sz="1800" err="1">
                <a:effectLst/>
                <a:latin typeface="Calibri" panose="020F0502020204030204" pitchFamily="34" charset="0"/>
                <a:ea typeface="Calibri" panose="020F0502020204030204" pitchFamily="34" charset="0"/>
                <a:cs typeface="Times New Roman" panose="02020603050405020304" pitchFamily="18" charset="0"/>
              </a:rPr>
              <a:t>Metelektro</a:t>
            </a:r>
            <a:r>
              <a:rPr lang="nl-NL" sz="1800">
                <a:effectLst/>
                <a:latin typeface="Calibri" panose="020F0502020204030204" pitchFamily="34" charset="0"/>
                <a:ea typeface="Calibri" panose="020F0502020204030204" pitchFamily="34" charset="0"/>
                <a:cs typeface="Times New Roman" panose="02020603050405020304" pitchFamily="18" charset="0"/>
              </a:rPr>
              <a:t> is onder andere om te komen tot voldoende en gekwalificeerd personeel voor de sector. Later zijn ook andere fondsen aangehaakt bij oZone.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oZone is dus geen commercieel product en is daarom gratis voor ondernemers die aangesloten zijn bij A+O Metalektro, Stichting OOM, OOC of </a:t>
            </a:r>
            <a:r>
              <a:rPr lang="nl-NL" sz="1800" err="1">
                <a:effectLst/>
                <a:latin typeface="Calibri" panose="020F0502020204030204" pitchFamily="34" charset="0"/>
                <a:ea typeface="Calibri" panose="020F0502020204030204" pitchFamily="34" charset="0"/>
                <a:cs typeface="Times New Roman" panose="02020603050405020304" pitchFamily="18" charset="0"/>
              </a:rPr>
              <a:t>Savantis</a:t>
            </a:r>
            <a:r>
              <a:rPr lang="nl-NL"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En mocht je als bedrijf </a:t>
            </a:r>
            <a:r>
              <a:rPr lang="nl-NL" sz="1800" b="1">
                <a:effectLst/>
                <a:latin typeface="Calibri" panose="020F0502020204030204" pitchFamily="34" charset="0"/>
                <a:ea typeface="Calibri" panose="020F0502020204030204" pitchFamily="34" charset="0"/>
                <a:cs typeface="Times New Roman" panose="02020603050405020304" pitchFamily="18" charset="0"/>
              </a:rPr>
              <a:t>niet</a:t>
            </a:r>
            <a:r>
              <a:rPr lang="nl-NL" sz="1800">
                <a:effectLst/>
                <a:latin typeface="Calibri" panose="020F0502020204030204" pitchFamily="34" charset="0"/>
                <a:ea typeface="Calibri" panose="020F0502020204030204" pitchFamily="34" charset="0"/>
                <a:cs typeface="Times New Roman" panose="02020603050405020304" pitchFamily="18" charset="0"/>
              </a:rPr>
              <a:t> aangesloten zijn bij een van de fondsen kun je oZone ook gebruiken, </a:t>
            </a:r>
            <a:r>
              <a:rPr lang="nl-NL"/>
              <a:t>dan zijn de kosten voor het platform op jaarbasis 1500 euro incl. BTW. </a:t>
            </a:r>
          </a:p>
          <a:p>
            <a:endParaRPr lang="nl-NL"/>
          </a:p>
          <a:p>
            <a:r>
              <a:rPr lang="nl-NL"/>
              <a:t>Het belangrijkste voor oZone is dat oZone door en voor de sector is. De bibliotheek wordt samen met bedrijven gevuld en dat maakt oZone uniek in zijn soort.</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21</a:t>
            </a:fld>
            <a:endParaRPr lang="nl-NL"/>
          </a:p>
        </p:txBody>
      </p:sp>
    </p:spTree>
    <p:extLst>
      <p:ext uri="{BB962C8B-B14F-4D97-AF65-F5344CB8AC3E}">
        <p14:creationId xmlns:p14="http://schemas.microsoft.com/office/powerpoint/2010/main" val="4239920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hebben onze eigen oZone adviseur. Als we een bedrijfsaccount willen, dan kan de oZone adviseur dat regelen. We krijgen dan een proefaccount voor 60 dagen. Als we oZone willen blijven gebruiken, moet er een aansluitovereenkomst komen. Hierin staat onder andere welke kosten er zijn (of niet), welke persoonsgegevens verwerkt worden en wat de rechten en plichten van ons en oZone zijn. Als we binnen de 60 dagen de aansluitovereenkomst wordt getekend, kunnen we de oZone omgeving blijven gebruiken. Zo niet, dan wordt deze automatisch weer opgeheven.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23</a:t>
            </a:fld>
            <a:endParaRPr lang="nl-NL"/>
          </a:p>
        </p:txBody>
      </p:sp>
    </p:spTree>
    <p:extLst>
      <p:ext uri="{BB962C8B-B14F-4D97-AF65-F5344CB8AC3E}">
        <p14:creationId xmlns:p14="http://schemas.microsoft.com/office/powerpoint/2010/main" val="631007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24</a:t>
            </a:fld>
            <a:endParaRPr lang="nl-NL"/>
          </a:p>
        </p:txBody>
      </p:sp>
    </p:spTree>
    <p:extLst>
      <p:ext uri="{BB962C8B-B14F-4D97-AF65-F5344CB8AC3E}">
        <p14:creationId xmlns:p14="http://schemas.microsoft.com/office/powerpoint/2010/main" val="22062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4</a:t>
            </a:fld>
            <a:endParaRPr lang="nl-NL"/>
          </a:p>
        </p:txBody>
      </p:sp>
    </p:spTree>
    <p:extLst>
      <p:ext uri="{BB962C8B-B14F-4D97-AF65-F5344CB8AC3E}">
        <p14:creationId xmlns:p14="http://schemas.microsoft.com/office/powerpoint/2010/main" val="25000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oZone is opgebouwd uit twee onderdelen </a:t>
            </a:r>
            <a:r>
              <a:rPr lang="nl-NL" b="1"/>
              <a:t>KLIK</a:t>
            </a:r>
          </a:p>
          <a:p>
            <a:endParaRPr lang="nl-NL" b="1"/>
          </a:p>
          <a:p>
            <a:r>
              <a:rPr lang="nl-NL" b="0"/>
              <a:t>Allereerst is er de </a:t>
            </a:r>
            <a:r>
              <a:rPr lang="nl-NL" b="1"/>
              <a:t>openbare bibliotheek </a:t>
            </a:r>
            <a:r>
              <a:rPr lang="nl-NL" b="0"/>
              <a:t>voor iedereen. </a:t>
            </a:r>
          </a:p>
          <a:p>
            <a:pPr marL="179161" indent="-179161">
              <a:buFontTx/>
              <a:buChar char="-"/>
            </a:pPr>
            <a:r>
              <a:rPr lang="nl-NL" b="0"/>
              <a:t>Deze bestaat uit meer dan 500 algemene onderwerpen. </a:t>
            </a:r>
          </a:p>
          <a:p>
            <a:pPr marL="179161" indent="-179161">
              <a:buFontTx/>
              <a:buChar char="-"/>
            </a:pPr>
            <a:r>
              <a:rPr lang="nl-NL" b="0"/>
              <a:t>Het doel is om basiskennis in de sector aanbieden.</a:t>
            </a:r>
          </a:p>
          <a:p>
            <a:pPr marL="179161" indent="-179161">
              <a:buFontTx/>
              <a:buChar char="-"/>
            </a:pPr>
            <a:r>
              <a:rPr lang="nl-NL" b="0"/>
              <a:t>De onderwerpen zijn in samenwerking met bedrijven gemaakt en sluiten in grote lijnen aan op bedrijfspraktijk.</a:t>
            </a:r>
          </a:p>
          <a:p>
            <a:pPr marL="179161" indent="-179161">
              <a:buFontTx/>
              <a:buChar char="-"/>
            </a:pPr>
            <a:r>
              <a:rPr lang="nl-NL" b="0"/>
              <a:t>Je kunt zien wie een onderwerp heeft gemaakt. De makers van een onderwerp beheren de kwaliteit van het onderwerp.</a:t>
            </a:r>
          </a:p>
          <a:p>
            <a:pPr marL="179161" indent="-179161">
              <a:buFontTx/>
              <a:buChar char="-"/>
            </a:pPr>
            <a:r>
              <a:rPr lang="nl-NL" b="0"/>
              <a:t>Iedereen die toegang heeft tot oZone, heeft toegang tot deze openbare bibliotheek.</a:t>
            </a:r>
          </a:p>
          <a:p>
            <a:pPr marL="0" indent="0">
              <a:buFontTx/>
              <a:buNone/>
            </a:pPr>
            <a:r>
              <a:rPr lang="nl-NL" b="1"/>
              <a:t>KLIK</a:t>
            </a:r>
          </a:p>
          <a:p>
            <a:pPr marL="179161" indent="-179161">
              <a:buFontTx/>
              <a:buChar char="-"/>
            </a:pPr>
            <a:endParaRPr lang="nl-NL" b="0"/>
          </a:p>
          <a:p>
            <a:pPr defTabSz="955526">
              <a:defRPr/>
            </a:pPr>
            <a:r>
              <a:rPr lang="nl-NL" sz="1200" b="1"/>
              <a:t>Afgeschermde bedrijfsomgeving.</a:t>
            </a:r>
          </a:p>
          <a:p>
            <a:pPr marL="171450" indent="-171450" defTabSz="955526">
              <a:buFontTx/>
              <a:buChar char="-"/>
              <a:defRPr/>
            </a:pPr>
            <a:r>
              <a:rPr lang="nl-NL" sz="1200"/>
              <a:t>Er is ook een afgeschermde bedrijfsomgeving. </a:t>
            </a:r>
          </a:p>
          <a:p>
            <a:pPr marL="171450" indent="-171450" defTabSz="955526">
              <a:buFontTx/>
              <a:buChar char="-"/>
              <a:defRPr/>
            </a:pPr>
            <a:r>
              <a:rPr lang="nl-NL" sz="1200"/>
              <a:t>Wij bepalen zelf wie toegang heeft tot onze bedrijfsomgeving.</a:t>
            </a:r>
          </a:p>
          <a:p>
            <a:pPr marL="179161" indent="-179161" defTabSz="955526">
              <a:buFontTx/>
              <a:buChar char="-"/>
              <a:defRPr/>
            </a:pPr>
            <a:r>
              <a:rPr lang="nl-NL" sz="1200"/>
              <a:t>We kunnen hier zelf e-learning in ontwikkelen en eigen onderwerpen zichtbaar maken voor alleen onze eigen collega’s. </a:t>
            </a:r>
          </a:p>
          <a:p>
            <a:pPr marL="179161" indent="-179161" defTabSz="955526">
              <a:buFontTx/>
              <a:buChar char="-"/>
              <a:defRPr/>
            </a:pPr>
            <a:r>
              <a:rPr lang="nl-NL" sz="1200"/>
              <a:t>Hierin kunnen we voortgang en rapportages zien van onze medewerkers.</a:t>
            </a:r>
          </a:p>
          <a:p>
            <a:pPr marL="179161" indent="-179161" defTabSz="955526">
              <a:buFontTx/>
              <a:buChar char="-"/>
              <a:defRPr/>
            </a:pPr>
            <a:r>
              <a:rPr lang="nl-NL" sz="1200"/>
              <a:t>We kunnen leerpaden aanmaken en toewijzen aan deelnemers.</a:t>
            </a:r>
          </a:p>
          <a:p>
            <a:pPr marL="179161" indent="-179161" defTabSz="955526">
              <a:buFontTx/>
              <a:buChar char="-"/>
              <a:defRPr/>
            </a:pPr>
            <a:endParaRPr lang="nl-NL" sz="1200"/>
          </a:p>
          <a:p>
            <a:pPr marL="179161" indent="-179161" defTabSz="955526">
              <a:buFontTx/>
              <a:buChar char="-"/>
              <a:defRPr/>
            </a:pPr>
            <a:r>
              <a:rPr lang="nl-NL" sz="1200" b="1"/>
              <a:t>KLIK</a:t>
            </a:r>
          </a:p>
          <a:p>
            <a:pPr marL="0" indent="0">
              <a:buFontTx/>
              <a:buNone/>
            </a:pPr>
            <a:r>
              <a:rPr lang="nl-NL" b="0"/>
              <a:t>Daarnaast kunnen we ervoor kiezen om </a:t>
            </a:r>
            <a:r>
              <a:rPr lang="nl-NL" b="1"/>
              <a:t>onderwerpen te delen</a:t>
            </a:r>
            <a:r>
              <a:rPr lang="nl-NL" b="0"/>
              <a:t>. Bijvoorbeeld met zusterbedrijven of andere vestigingen. Ook kunnen we onze onderwerpen delen in de openbare bibliotheek, op die wijze vergroten we onze naamsbekendheid en dragen we bij aan het doel van oZone. Het delen van bedrijfsonderwerpen is gewenst, maar niet verplicht. </a:t>
            </a:r>
          </a:p>
          <a:p>
            <a:endParaRPr lang="nl-NL" b="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5</a:t>
            </a:fld>
            <a:endParaRPr lang="nl-NL"/>
          </a:p>
        </p:txBody>
      </p:sp>
    </p:spTree>
    <p:extLst>
      <p:ext uri="{BB962C8B-B14F-4D97-AF65-F5344CB8AC3E}">
        <p14:creationId xmlns:p14="http://schemas.microsoft.com/office/powerpoint/2010/main" val="138882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2000"/>
              <a:t>We kunnen:</a:t>
            </a:r>
          </a:p>
          <a:p>
            <a:r>
              <a:rPr lang="nl-NL" sz="2000"/>
              <a:t>Onderwerpen kant en klaar gebruiken </a:t>
            </a:r>
            <a:r>
              <a:rPr lang="nl-NL" sz="2000" b="1"/>
              <a:t>KLIK</a:t>
            </a:r>
            <a:endParaRPr lang="nl-NL" sz="2000"/>
          </a:p>
          <a:p>
            <a:r>
              <a:rPr lang="nl-NL" sz="2000"/>
              <a:t>Onderwerpen kopiëren uit de bibliotheek en aanpassen </a:t>
            </a:r>
            <a:r>
              <a:rPr lang="nl-NL" sz="2000" b="1"/>
              <a:t>KLIK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a:t>Onderwerpen zelf ontwikkelen </a:t>
            </a:r>
            <a:r>
              <a:rPr lang="nl-NL" sz="2000" b="1"/>
              <a:t>KLIK</a:t>
            </a:r>
            <a:endParaRPr lang="nl-NL" sz="2000"/>
          </a:p>
          <a:p>
            <a:endParaRPr lang="nl-NL" sz="2000"/>
          </a:p>
          <a:p>
            <a:endParaRPr lang="nl-NL" sz="2000"/>
          </a:p>
          <a:p>
            <a:r>
              <a:rPr lang="nl-NL" sz="2000"/>
              <a:t>Die onderwerpen kunnen we vervolgens op verschillende manieren gebruiken. </a:t>
            </a:r>
            <a:r>
              <a:rPr lang="nl-NL" sz="2000" b="1"/>
              <a:t>KLIK</a:t>
            </a:r>
            <a:endParaRPr lang="nl-NL" sz="2000"/>
          </a:p>
          <a:p>
            <a:endParaRPr lang="nl-NL" sz="2000"/>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a:t>Als losse onderwerpen in de bibliotheek, bijvoorbeeld als naslagwerk </a:t>
            </a:r>
            <a:r>
              <a:rPr lang="nl-NL" sz="2000" b="1"/>
              <a:t>KLIK</a:t>
            </a:r>
            <a:endParaRPr lang="nl-NL" sz="2000"/>
          </a:p>
          <a:p>
            <a:endParaRPr lang="nl-NL" sz="2000"/>
          </a:p>
          <a:p>
            <a:r>
              <a:rPr lang="nl-NL" sz="2000"/>
              <a:t>We kunnen ook onderwerpen bij elkaar zetten in een leerpad. Na afronding van een leerpad kan een deelnemer een certificaat krijgen. Er zijn twee soorten leerpaden</a:t>
            </a:r>
          </a:p>
          <a:p>
            <a:pPr lvl="1">
              <a:buFont typeface="Courier New" panose="02070309020205020404" pitchFamily="49" charset="0"/>
              <a:buChar char="o"/>
            </a:pPr>
            <a:r>
              <a:rPr lang="nl-NL"/>
              <a:t>Kant en klare oZone-leerpaden </a:t>
            </a:r>
            <a:r>
              <a:rPr lang="nl-NL">
                <a:sym typeface="Wingdings" panose="05000000000000000000" pitchFamily="2" charset="2"/>
              </a:rPr>
              <a:t> Hierin heeft oZone al </a:t>
            </a:r>
            <a:r>
              <a:rPr lang="nl-NL" sz="1200"/>
              <a:t>onderwerpen</a:t>
            </a:r>
            <a:r>
              <a:rPr lang="nl-NL">
                <a:sym typeface="Wingdings" panose="05000000000000000000" pitchFamily="2" charset="2"/>
              </a:rPr>
              <a:t> bij elkaar gezet en kan een deelnemer zelf kiezen om deze te volgen.</a:t>
            </a:r>
            <a:endParaRPr lang="nl-NL"/>
          </a:p>
          <a:p>
            <a:pPr lvl="1">
              <a:buFont typeface="Courier New" panose="02070309020205020404" pitchFamily="49" charset="0"/>
              <a:buChar char="o"/>
            </a:pPr>
            <a:r>
              <a:rPr lang="nl-NL"/>
              <a:t>Zelf samen te stellen leerpaden </a:t>
            </a:r>
            <a:r>
              <a:rPr lang="nl-NL">
                <a:sym typeface="Wingdings" panose="05000000000000000000" pitchFamily="2" charset="2"/>
              </a:rPr>
              <a:t> Hierbij bepalen wij precies wat er in het leerpad komt, hoeveel niveaus er zijn en wie we aan het leerpad koppelen.</a:t>
            </a:r>
            <a:endParaRPr lang="nl-NL"/>
          </a:p>
          <a:p>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6</a:t>
            </a:fld>
            <a:endParaRPr lang="nl-NL"/>
          </a:p>
        </p:txBody>
      </p:sp>
    </p:spTree>
    <p:extLst>
      <p:ext uri="{BB962C8B-B14F-4D97-AF65-F5344CB8AC3E}">
        <p14:creationId xmlns:p14="http://schemas.microsoft.com/office/powerpoint/2010/main" val="369779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Dus als het gaat om kennisdelen werkt het zo:</a:t>
            </a:r>
          </a:p>
          <a:p>
            <a:endParaRPr lang="nl-NL"/>
          </a:p>
          <a:p>
            <a:r>
              <a:rPr lang="nl-NL"/>
              <a:t>We hadden het eerder al over de Openbare bibliotheek </a:t>
            </a:r>
            <a:r>
              <a:rPr lang="nl-NL" b="1"/>
              <a:t>KLIK</a:t>
            </a:r>
          </a:p>
          <a:p>
            <a:endParaRPr lang="nl-NL" b="1"/>
          </a:p>
          <a:p>
            <a:pPr marL="179161" indent="-179161">
              <a:buFontTx/>
              <a:buChar char="-"/>
            </a:pPr>
            <a:r>
              <a:rPr lang="nl-NL" b="0"/>
              <a:t>Iedereen die toegang heeft tot oZone heeft toegang tot de openbare bibliotheek</a:t>
            </a:r>
          </a:p>
          <a:p>
            <a:pPr marL="179161" indent="-179161">
              <a:buFontTx/>
              <a:buChar char="-"/>
            </a:pPr>
            <a:endParaRPr lang="nl-NL" b="0"/>
          </a:p>
          <a:p>
            <a:pPr defTabSz="955526">
              <a:defRPr/>
            </a:pPr>
            <a:r>
              <a:rPr lang="nl-NL" b="1"/>
              <a:t>KLIK</a:t>
            </a:r>
            <a:endParaRPr lang="nl-NL" b="0"/>
          </a:p>
          <a:p>
            <a:endParaRPr lang="nl-NL" b="0"/>
          </a:p>
          <a:p>
            <a:r>
              <a:rPr lang="nl-NL" b="0"/>
              <a:t>Daarnaast heeft elk bedrijf ook zijn eigen bedrijfsbibliotheek</a:t>
            </a:r>
          </a:p>
          <a:p>
            <a:pPr marL="179161" indent="-179161" defTabSz="955526">
              <a:buFontTx/>
              <a:buChar char="-"/>
              <a:defRPr/>
            </a:pPr>
            <a:r>
              <a:rPr lang="nl-NL" sz="1200"/>
              <a:t>Veel bedrijven maken zelf onderwerpen, bijvoorbeeld voor inwerken, veiligheid of het productieproces</a:t>
            </a:r>
          </a:p>
          <a:p>
            <a:pPr marL="179161" indent="-179161" defTabSz="955526">
              <a:buFontTx/>
              <a:buChar char="-"/>
              <a:defRPr/>
            </a:pPr>
            <a:r>
              <a:rPr lang="nl-NL" sz="1200"/>
              <a:t>Eigen onderwerpen zijn alleen zichtbaar voor deelnemers aan jouw organisatie</a:t>
            </a:r>
          </a:p>
          <a:p>
            <a:pPr algn="just" defTabSz="955526">
              <a:defRPr/>
            </a:pPr>
            <a:endParaRPr lang="nl-NL" sz="1200"/>
          </a:p>
          <a:p>
            <a:pPr defTabSz="955526">
              <a:defRPr/>
            </a:pPr>
            <a:r>
              <a:rPr lang="nl-NL" b="1"/>
              <a:t>KLIK</a:t>
            </a:r>
          </a:p>
          <a:p>
            <a:pPr defTabSz="955526">
              <a:defRPr/>
            </a:pPr>
            <a:endParaRPr lang="nl-NL" b="1"/>
          </a:p>
          <a:p>
            <a:pPr defTabSz="955526">
              <a:defRPr/>
            </a:pPr>
            <a:r>
              <a:rPr lang="nl-NL" sz="1200"/>
              <a:t>Dit geld voor jouw bedrijf (Bedrijf X) maar ook voor een ander bedrijf (Bedrijf Y)… </a:t>
            </a:r>
            <a:r>
              <a:rPr lang="nl-NL" b="1"/>
              <a:t>KLIK</a:t>
            </a:r>
          </a:p>
          <a:p>
            <a:pPr defTabSz="955526">
              <a:defRPr/>
            </a:pPr>
            <a:endParaRPr lang="nl-NL" sz="1200" b="1"/>
          </a:p>
          <a:p>
            <a:pPr defTabSz="955526">
              <a:defRPr/>
            </a:pPr>
            <a:r>
              <a:rPr lang="nl-NL" sz="1200"/>
              <a:t>Ook onderwijs maak gebruik van oZone</a:t>
            </a:r>
          </a:p>
          <a:p>
            <a:pPr marL="179161" indent="-179161" defTabSz="955526">
              <a:buFontTx/>
              <a:buChar char="-"/>
              <a:defRPr/>
            </a:pPr>
            <a:r>
              <a:rPr lang="nl-NL" sz="1200"/>
              <a:t>We zijn al een paar </a:t>
            </a:r>
            <a:r>
              <a:rPr lang="nl-NL" sz="1200" err="1"/>
              <a:t>ROC’s</a:t>
            </a:r>
            <a:r>
              <a:rPr lang="nl-NL" sz="1200"/>
              <a:t> en vakscholen aan het onderzoeken hoe dit het beste kan.</a:t>
            </a:r>
          </a:p>
          <a:p>
            <a:pPr marL="179161" indent="-179161" defTabSz="955526">
              <a:buFontTx/>
              <a:buChar char="-"/>
              <a:defRPr/>
            </a:pPr>
            <a:r>
              <a:rPr lang="nl-NL" sz="1200"/>
              <a:t>oZone kan ook ingezet worden voor regionale samenwerkingsverbanden.</a:t>
            </a:r>
          </a:p>
          <a:p>
            <a:r>
              <a:rPr lang="nl-NL" sz="1200"/>
              <a:t> </a:t>
            </a:r>
          </a:p>
          <a:p>
            <a:r>
              <a:rPr lang="nl-NL" b="1"/>
              <a:t>KLIK</a:t>
            </a:r>
          </a:p>
          <a:p>
            <a:r>
              <a:rPr lang="nl-NL" sz="1200" u="sng"/>
              <a:t>Van openbare bibliotheek naar Bedrijfsbibliotheek</a:t>
            </a:r>
          </a:p>
          <a:p>
            <a:pPr marL="179161" indent="-179161" defTabSz="955526">
              <a:buFontTx/>
              <a:buChar char="-"/>
              <a:defRPr/>
            </a:pPr>
            <a:r>
              <a:rPr lang="nl-NL" b="0"/>
              <a:t>Pijl van openbare bibliotheek naar bedrijfsbibliotheek: We kunnen onderwerpen uit de Openbare Bibliotheek kopiëren naar Bedrijfsbibliotheek en daar bewerken. </a:t>
            </a:r>
            <a:r>
              <a:rPr lang="nl-NL" sz="1200" i="1"/>
              <a:t>Stel je voor dat je bijvoorbeeld bij het onderwerp ‘Aanwijzende meetgereedschappen’ een pagina hebt over een instrument dat jullie niet gebruiken. Dan kun je de pagina hierover verwijderen. En in dit onderwerp kun je een afbeelding van een instrument vervangen door het merk wat jullie zelf gebruiken. Zo maak je de inhoud passend voor jouw bedrijf. </a:t>
            </a:r>
          </a:p>
          <a:p>
            <a:pPr marL="0" indent="0" defTabSz="955526">
              <a:buFontTx/>
              <a:buNone/>
              <a:defRPr/>
            </a:pPr>
            <a:endParaRPr lang="nl-NL" b="0" i="0"/>
          </a:p>
          <a:p>
            <a:r>
              <a:rPr lang="nl-NL" sz="1200" u="sng"/>
              <a:t>Bedrijfsonderwerp delen openbare bibliotheek</a:t>
            </a:r>
          </a:p>
          <a:p>
            <a:pPr marL="179161" indent="-179161" defTabSz="955526">
              <a:buFontTx/>
              <a:buChar char="-"/>
              <a:defRPr/>
            </a:pPr>
            <a:r>
              <a:rPr lang="nl-NL" sz="1200"/>
              <a:t>Zoals al genoemd, we kunnen onze onderwerpen delen met de openbare bibliotheek. Dit is geen verplichting. oZone kijkt altijd nog even naar de kwaliteit en inhoud van de e-learning voordat het in de openbare bibliotheek wordt gezet. </a:t>
            </a:r>
            <a:r>
              <a:rPr lang="nl-NL" sz="1200" i="0"/>
              <a:t>De </a:t>
            </a:r>
            <a:r>
              <a:rPr lang="nl-NL" sz="1200"/>
              <a:t>geheime bedrijfsinformatie kan op deze manier niet per ongeluk openbaar gezet worden. </a:t>
            </a:r>
          </a:p>
          <a:p>
            <a:endParaRPr lang="nl-NL" b="0" u="sng"/>
          </a:p>
          <a:p>
            <a:r>
              <a:rPr lang="nl-NL" b="0" u="sng"/>
              <a:t>Delen tussen bedrijven</a:t>
            </a:r>
          </a:p>
          <a:p>
            <a:r>
              <a:rPr lang="nl-NL" b="0" u="none"/>
              <a:t>- Het is mogelijk om specifieke onderwerpen te delen:</a:t>
            </a:r>
          </a:p>
          <a:p>
            <a:pPr marL="179161" indent="-179161">
              <a:buFontTx/>
              <a:buChar char="-"/>
            </a:pPr>
            <a:r>
              <a:rPr lang="nl-NL" b="0" u="none"/>
              <a:t>Bijvoorbeeld met een zusterbedrijf of relatie.</a:t>
            </a:r>
          </a:p>
          <a:p>
            <a:pPr marL="179161" indent="-179161">
              <a:buFontTx/>
              <a:buChar char="-"/>
            </a:pPr>
            <a:r>
              <a:rPr lang="nl-NL" b="0" u="none"/>
              <a:t>Alleen zichtbaar voor betreffende organisatie.</a:t>
            </a:r>
          </a:p>
          <a:p>
            <a:pPr marL="179161" indent="-179161">
              <a:buFontTx/>
              <a:buChar char="-"/>
            </a:pPr>
            <a:r>
              <a:rPr lang="nl-NL" b="0" u="none"/>
              <a:t>Dit kan ook met een onderwijsinstelling.</a:t>
            </a:r>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CCA7A-A866-45E8-8840-45C314171D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87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Binnen oZone zijn er verschillende rollen. Bij elke rol horen een aantal rechten, uiteraard kan iemand meerdere rollen hebben. </a:t>
            </a:r>
          </a:p>
          <a:p>
            <a:endParaRPr lang="nl-NL"/>
          </a:p>
          <a:p>
            <a:r>
              <a:rPr lang="nl-NL" b="1"/>
              <a:t>Lerende</a:t>
            </a:r>
          </a:p>
          <a:p>
            <a:r>
              <a:rPr lang="nl-NL" b="0"/>
              <a:t>Iedereen met een account is lerende en kan daarmee in de algemene bibliotheek.</a:t>
            </a:r>
          </a:p>
          <a:p>
            <a:endParaRPr lang="nl-NL" b="0"/>
          </a:p>
          <a:p>
            <a:r>
              <a:rPr lang="nl-NL" b="1"/>
              <a:t>Opleidingscoördinator</a:t>
            </a:r>
          </a:p>
          <a:p>
            <a:r>
              <a:rPr lang="nl-NL" b="0"/>
              <a:t>Deze rol is de beheerdersrol. De opleidingscoördinator kan deelnemers toevoegen, leerpaden toekennen, rollen/rechten toekennen, onderwerpen in de bedrijfsbibliotheek zetten, rapportages maken en overal alles binnen de omgeving uitvoeren.</a:t>
            </a:r>
          </a:p>
          <a:p>
            <a:endParaRPr lang="nl-NL" b="0"/>
          </a:p>
          <a:p>
            <a:r>
              <a:rPr lang="nl-NL" b="1"/>
              <a:t>Teambeheerder</a:t>
            </a:r>
            <a:endParaRPr lang="nl-NL" b="0"/>
          </a:p>
          <a:p>
            <a:r>
              <a:rPr lang="nl-NL" b="0"/>
              <a:t>Binnen zijn team kan de teamleider hetzelfde als de opleidingscoördinator. Deelnemers toevoegen aan zijn team, leerpaden aanmaken en toekennen en rapportages van het team bekijken. </a:t>
            </a:r>
          </a:p>
          <a:p>
            <a:endParaRPr lang="nl-NL" b="0"/>
          </a:p>
          <a:p>
            <a:r>
              <a:rPr lang="nl-NL" b="1"/>
              <a:t>Teamleider</a:t>
            </a:r>
            <a:endParaRPr lang="nl-NL" b="0"/>
          </a:p>
          <a:p>
            <a:r>
              <a:rPr lang="nl-NL" b="0"/>
              <a:t>De teamleider kan de voortgang van zijn eigen team bekijken, </a:t>
            </a:r>
            <a:r>
              <a:rPr lang="nl-NL" b="0" err="1"/>
              <a:t>subteams</a:t>
            </a:r>
            <a:r>
              <a:rPr lang="nl-NL" b="0"/>
              <a:t> </a:t>
            </a:r>
            <a:r>
              <a:rPr lang="nl-NL" b="0" err="1"/>
              <a:t>toevoegen,openstaande</a:t>
            </a:r>
            <a:r>
              <a:rPr lang="nl-NL" b="0"/>
              <a:t> taken bekijken en rapportages inzien van zijn teamleden. </a:t>
            </a:r>
          </a:p>
          <a:p>
            <a:endParaRPr lang="nl-NL" b="0"/>
          </a:p>
          <a:p>
            <a:r>
              <a:rPr lang="nl-NL" b="1"/>
              <a:t>Praktijkbegeleider</a:t>
            </a:r>
          </a:p>
          <a:p>
            <a:r>
              <a:rPr lang="nl-NL" b="0"/>
              <a:t>De praktijkbegeleider is een rol die wordt toegekend bij een praktijkopdracht. Deze persoon krijgt een melding als de opdracht is ingeleverd en kan deze nakijken en goedkeuren.</a:t>
            </a:r>
          </a:p>
          <a:p>
            <a:endParaRPr lang="nl-NL" b="0"/>
          </a:p>
          <a:p>
            <a:r>
              <a:rPr lang="nl-NL" b="1"/>
              <a:t>Trainer</a:t>
            </a:r>
            <a:endParaRPr lang="nl-NL" b="0"/>
          </a:p>
          <a:p>
            <a:r>
              <a:rPr lang="nl-NL" b="0"/>
              <a:t>De trainer is een rol die toegekend wordt bij het aanmaken van een training. Hij kan aangeven of mensen aanwezig zijn geweest bij een training en of ze de training behaald hebben.</a:t>
            </a:r>
          </a:p>
          <a:p>
            <a:endParaRPr lang="nl-NL" b="0"/>
          </a:p>
          <a:p>
            <a:r>
              <a:rPr lang="nl-NL" b="1"/>
              <a:t>Auteur</a:t>
            </a:r>
            <a:endParaRPr lang="nl-NL" b="0"/>
          </a:p>
          <a:p>
            <a:r>
              <a:rPr lang="nl-NL" b="0"/>
              <a:t>In oZone is de auteur diegene die een onderwerp kan kopiëren en kan aanpassen of een nieuw onderwerp kan maken. Hij kan dit onderwerp niet live zetten.</a:t>
            </a:r>
            <a:endParaRPr lang="nl-NL" b="1"/>
          </a:p>
          <a:p>
            <a:endParaRPr lang="nl-NL" b="0"/>
          </a:p>
          <a:p>
            <a:endParaRPr lang="nl-NL" b="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8</a:t>
            </a:fld>
            <a:endParaRPr lang="nl-NL"/>
          </a:p>
        </p:txBody>
      </p:sp>
    </p:spTree>
    <p:extLst>
      <p:ext uri="{BB962C8B-B14F-4D97-AF65-F5344CB8AC3E}">
        <p14:creationId xmlns:p14="http://schemas.microsoft.com/office/powerpoint/2010/main" val="276323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oZone kan voor veel verschillende vraagstukken worden ingezet.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9</a:t>
            </a:fld>
            <a:endParaRPr lang="nl-NL"/>
          </a:p>
        </p:txBody>
      </p:sp>
    </p:spTree>
    <p:extLst>
      <p:ext uri="{BB962C8B-B14F-4D97-AF65-F5344CB8AC3E}">
        <p14:creationId xmlns:p14="http://schemas.microsoft.com/office/powerpoint/2010/main" val="306133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 meest gehoorde vraag is dat er medewerkers zijn die zich </a:t>
            </a:r>
            <a:r>
              <a:rPr lang="nl-NL" b="1"/>
              <a:t>willen ontwikkelen</a:t>
            </a:r>
            <a:r>
              <a:rPr lang="nl-NL"/>
              <a:t>. Natuurlijk zijn er veel verschillende  on- en offline cursussen om uit te kiezen. Met oZone kun je </a:t>
            </a:r>
            <a:r>
              <a:rPr lang="nl-NL" b="0"/>
              <a:t>laagdrempelig leren faciliteren, de medewerkers kunnen zelf kijken wat ze willen. En als ze meer verdieping willen, kunnen we alsnog samen op zoek gaan naar een andere cursus.</a:t>
            </a:r>
          </a:p>
          <a:p>
            <a:endParaRPr lang="nl-NL" b="0"/>
          </a:p>
          <a:p>
            <a:r>
              <a:rPr lang="nl-NL" b="0"/>
              <a:t>Medewerkers kunnen in oZone zelf een account aanmaken en in de bibliotheek struinen, of de opleidingscoördinator van ons bedrijf maakt ze aan via een bedrijfsaccount. Dan kunnen we onderwerpen toewijzen die de medewerkers moeten maken.</a:t>
            </a:r>
            <a:endParaRPr lang="nl-NL"/>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10</a:t>
            </a:fld>
            <a:endParaRPr lang="nl-NL"/>
          </a:p>
        </p:txBody>
      </p:sp>
    </p:spTree>
    <p:extLst>
      <p:ext uri="{BB962C8B-B14F-4D97-AF65-F5344CB8AC3E}">
        <p14:creationId xmlns:p14="http://schemas.microsoft.com/office/powerpoint/2010/main" val="2279699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0626687"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1799999"/>
            <a:ext cx="10906700" cy="3960000"/>
          </a:xfrm>
        </p:spPr>
        <p:txBody>
          <a:bodyPr>
            <a:normAutofit/>
          </a:bodyPr>
          <a:lstStyle>
            <a:lvl1pPr>
              <a:defRPr sz="1800"/>
            </a:lvl1pPr>
            <a:lvl2pPr>
              <a:defRPr sz="1800"/>
            </a:lvl2pPr>
            <a:lvl3pPr>
              <a:defRPr sz="18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137976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1EA97-A650-4E1E-BDEF-AC750A95B8BB}"/>
              </a:ext>
            </a:extLst>
          </p:cNvPr>
          <p:cNvSpPr>
            <a:spLocks noGrp="1"/>
          </p:cNvSpPr>
          <p:nvPr>
            <p:ph type="title"/>
          </p:nvPr>
        </p:nvSpPr>
        <p:spPr>
          <a:xfrm>
            <a:off x="839788" y="457200"/>
            <a:ext cx="8910140" cy="1112838"/>
          </a:xfrm>
        </p:spPr>
        <p:txBody>
          <a:bodyPr anchor="ctr" anchorCtr="0">
            <a:normAutofit/>
          </a:bodyPr>
          <a:lstStyle>
            <a:lvl1pPr>
              <a:defRPr sz="3600"/>
            </a:lvl1pPr>
          </a:lstStyle>
          <a:p>
            <a:r>
              <a:rPr lang="nl-NL"/>
              <a:t>Klik om stijl te bewerken</a:t>
            </a:r>
          </a:p>
        </p:txBody>
      </p:sp>
      <p:sp>
        <p:nvSpPr>
          <p:cNvPr id="3" name="Tijdelijke aanduiding voor inhoud 2">
            <a:extLst>
              <a:ext uri="{FF2B5EF4-FFF2-40B4-BE49-F238E27FC236}">
                <a16:creationId xmlns:a16="http://schemas.microsoft.com/office/drawing/2014/main" id="{E326A090-6B35-48E2-A07A-40E367F0DD6B}"/>
              </a:ext>
            </a:extLst>
          </p:cNvPr>
          <p:cNvSpPr>
            <a:spLocks noGrp="1"/>
          </p:cNvSpPr>
          <p:nvPr>
            <p:ph idx="1"/>
          </p:nvPr>
        </p:nvSpPr>
        <p:spPr>
          <a:xfrm>
            <a:off x="5183188" y="2057400"/>
            <a:ext cx="6472658" cy="3803650"/>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6311B74-46ED-4D7F-B28D-902C06F749E9}"/>
              </a:ext>
            </a:extLst>
          </p:cNvPr>
          <p:cNvSpPr>
            <a:spLocks noGrp="1"/>
          </p:cNvSpPr>
          <p:nvPr>
            <p:ph type="body" sz="half" idx="2"/>
          </p:nvPr>
        </p:nvSpPr>
        <p:spPr>
          <a:xfrm>
            <a:off x="838200" y="2057400"/>
            <a:ext cx="393382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DD82EA-AC0B-4A61-AD12-F72DCB2B5BE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9-5-2025</a:t>
            </a:fld>
            <a:endParaRPr lang="nl-NL"/>
          </a:p>
        </p:txBody>
      </p:sp>
      <p:sp>
        <p:nvSpPr>
          <p:cNvPr id="6" name="Tijdelijke aanduiding voor voettekst 5">
            <a:extLst>
              <a:ext uri="{FF2B5EF4-FFF2-40B4-BE49-F238E27FC236}">
                <a16:creationId xmlns:a16="http://schemas.microsoft.com/office/drawing/2014/main" id="{33D5311B-0308-4A7E-9B69-C5B9552D5ED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0D14080-893F-485F-9140-C3DCC8F37443}"/>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430041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51D-CE4E-4A0E-82ED-7421CA9D67EC}"/>
              </a:ext>
            </a:extLst>
          </p:cNvPr>
          <p:cNvSpPr>
            <a:spLocks noGrp="1"/>
          </p:cNvSpPr>
          <p:nvPr>
            <p:ph type="title"/>
          </p:nvPr>
        </p:nvSpPr>
        <p:spPr>
          <a:xfrm>
            <a:off x="839788" y="457200"/>
            <a:ext cx="8910140" cy="1217364"/>
          </a:xfrm>
        </p:spPr>
        <p:txBody>
          <a:bodyPr anchor="ctr" anchorCtr="0">
            <a:normAutofit/>
          </a:bodyPr>
          <a:lstStyle>
            <a:lvl1pPr>
              <a:defRPr sz="3600"/>
            </a:lvl1pPr>
          </a:lstStyle>
          <a:p>
            <a:r>
              <a:rPr lang="nl-NL"/>
              <a:t>Klik om stijl te bewerken</a:t>
            </a:r>
          </a:p>
        </p:txBody>
      </p:sp>
      <p:sp>
        <p:nvSpPr>
          <p:cNvPr id="3" name="Tijdelijke aanduiding voor afbeelding 2">
            <a:extLst>
              <a:ext uri="{FF2B5EF4-FFF2-40B4-BE49-F238E27FC236}">
                <a16:creationId xmlns:a16="http://schemas.microsoft.com/office/drawing/2014/main" id="{75DE5BE4-657B-4489-AD4C-4A13821AE5D6}"/>
              </a:ext>
            </a:extLst>
          </p:cNvPr>
          <p:cNvSpPr>
            <a:spLocks noGrp="1"/>
          </p:cNvSpPr>
          <p:nvPr>
            <p:ph type="pic" idx="1"/>
          </p:nvPr>
        </p:nvSpPr>
        <p:spPr>
          <a:xfrm>
            <a:off x="5220000" y="1800000"/>
            <a:ext cx="6172200" cy="3991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CB13A3D0-273A-4EA3-8542-52A42FE9D10B}"/>
              </a:ext>
            </a:extLst>
          </p:cNvPr>
          <p:cNvSpPr>
            <a:spLocks noGrp="1"/>
          </p:cNvSpPr>
          <p:nvPr>
            <p:ph type="body" sz="half" idx="2"/>
          </p:nvPr>
        </p:nvSpPr>
        <p:spPr>
          <a:xfrm>
            <a:off x="839788" y="1799999"/>
            <a:ext cx="3932237" cy="399119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8345A1-23DC-466A-AE89-FE570F4AD21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9-5-2025</a:t>
            </a:fld>
            <a:endParaRPr lang="nl-NL"/>
          </a:p>
        </p:txBody>
      </p:sp>
      <p:sp>
        <p:nvSpPr>
          <p:cNvPr id="6" name="Tijdelijke aanduiding voor voettekst 5">
            <a:extLst>
              <a:ext uri="{FF2B5EF4-FFF2-40B4-BE49-F238E27FC236}">
                <a16:creationId xmlns:a16="http://schemas.microsoft.com/office/drawing/2014/main" id="{C4439F96-6EDD-4740-AFCC-BA8875AEF66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D8524D80-4E04-47B4-9204-747D1AEFD5CD}"/>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99022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co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758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Video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32832B12-0F21-5D4C-BBB4-C85041DA6311}"/>
              </a:ext>
            </a:extLst>
          </p:cNvPr>
          <p:cNvSpPr/>
          <p:nvPr userDrawn="1"/>
        </p:nvSpPr>
        <p:spPr>
          <a:xfrm>
            <a:off x="0" y="2204184"/>
            <a:ext cx="6805061" cy="2734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11" name="Tijdelijke aanduiding voor media 10">
            <a:extLst>
              <a:ext uri="{FF2B5EF4-FFF2-40B4-BE49-F238E27FC236}">
                <a16:creationId xmlns:a16="http://schemas.microsoft.com/office/drawing/2014/main" id="{09E4E032-5913-5846-B77F-8C3D815B37A1}"/>
              </a:ext>
            </a:extLst>
          </p:cNvPr>
          <p:cNvSpPr>
            <a:spLocks noGrp="1"/>
          </p:cNvSpPr>
          <p:nvPr>
            <p:ph type="media" sz="quarter" idx="13"/>
          </p:nvPr>
        </p:nvSpPr>
        <p:spPr>
          <a:xfrm>
            <a:off x="-40482" y="-28875"/>
            <a:ext cx="12272963" cy="6929438"/>
          </a:xfrm>
          <a:custGeom>
            <a:avLst/>
            <a:gdLst>
              <a:gd name="connsiteX0" fmla="*/ 0 w 12272963"/>
              <a:gd name="connsiteY0" fmla="*/ 0 h 6929438"/>
              <a:gd name="connsiteX1" fmla="*/ 12272963 w 12272963"/>
              <a:gd name="connsiteY1" fmla="*/ 0 h 6929438"/>
              <a:gd name="connsiteX2" fmla="*/ 12272963 w 12272963"/>
              <a:gd name="connsiteY2" fmla="*/ 6929438 h 6929438"/>
              <a:gd name="connsiteX3" fmla="*/ 0 w 12272963"/>
              <a:gd name="connsiteY3" fmla="*/ 6929438 h 6929438"/>
              <a:gd name="connsiteX4" fmla="*/ 0 w 12272963"/>
              <a:gd name="connsiteY4" fmla="*/ 4967586 h 6929438"/>
              <a:gd name="connsiteX5" fmla="*/ 6845544 w 12272963"/>
              <a:gd name="connsiteY5" fmla="*/ 4967586 h 6929438"/>
              <a:gd name="connsiteX6" fmla="*/ 6845544 w 12272963"/>
              <a:gd name="connsiteY6" fmla="*/ 2233059 h 6929438"/>
              <a:gd name="connsiteX7" fmla="*/ 0 w 12272963"/>
              <a:gd name="connsiteY7" fmla="*/ 2233059 h 692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963" h="6929438">
                <a:moveTo>
                  <a:pt x="0" y="0"/>
                </a:moveTo>
                <a:lnTo>
                  <a:pt x="12272963" y="0"/>
                </a:lnTo>
                <a:lnTo>
                  <a:pt x="12272963" y="6929438"/>
                </a:lnTo>
                <a:lnTo>
                  <a:pt x="0" y="6929438"/>
                </a:lnTo>
                <a:lnTo>
                  <a:pt x="0" y="4967586"/>
                </a:lnTo>
                <a:lnTo>
                  <a:pt x="6845544" y="4967586"/>
                </a:lnTo>
                <a:lnTo>
                  <a:pt x="6845544" y="2233059"/>
                </a:lnTo>
                <a:lnTo>
                  <a:pt x="0" y="2233059"/>
                </a:lnTo>
                <a:close/>
              </a:path>
            </a:pathLst>
          </a:custGeom>
          <a:pattFill prst="pct90">
            <a:fgClr>
              <a:schemeClr val="accent1"/>
            </a:fgClr>
            <a:bgClr>
              <a:schemeClr val="bg1"/>
            </a:bgClr>
          </a:pattFill>
        </p:spPr>
        <p:txBody>
          <a:bodyPr wrap="square">
            <a:noAutofit/>
          </a:bodyPr>
          <a:lstStyle/>
          <a:p>
            <a:r>
              <a:rPr lang="nl-NL"/>
              <a:t>Klik op het pictogram als u media wilt toevoegen</a:t>
            </a:r>
          </a:p>
        </p:txBody>
      </p:sp>
    </p:spTree>
    <p:extLst>
      <p:ext uri="{BB962C8B-B14F-4D97-AF65-F5344CB8AC3E}">
        <p14:creationId xmlns:p14="http://schemas.microsoft.com/office/powerpoint/2010/main" val="66639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0626687"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2055813"/>
            <a:ext cx="10906700" cy="3780377"/>
          </a:xfrm>
        </p:spPr>
        <p:txBody>
          <a:bodyPr/>
          <a:lstStyle>
            <a:lvl1pPr>
              <a:defRPr sz="2000"/>
            </a:lvl1pPr>
            <a:lvl2pPr>
              <a:defRPr sz="1800"/>
            </a:lvl2pPr>
            <a:lvl3pPr>
              <a:defRPr sz="1600"/>
            </a:lvl3pPr>
            <a:lvl4pPr>
              <a:defRPr sz="14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3296520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D8BD91F4-3652-0B47-8332-02521527D150}"/>
              </a:ext>
            </a:extLst>
          </p:cNvPr>
          <p:cNvSpPr/>
          <p:nvPr userDrawn="1"/>
        </p:nvSpPr>
        <p:spPr>
          <a:xfrm>
            <a:off x="0" y="2146434"/>
            <a:ext cx="6824311" cy="2897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5763"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2"/>
            </a:fgClr>
            <a:bgClr>
              <a:schemeClr val="bg1"/>
            </a:bgClr>
          </a:pattFill>
        </p:spPr>
        <p:txBody>
          <a:bodyPr wrap="square">
            <a:noAutofit/>
          </a:bodyPr>
          <a:lstStyle/>
          <a:p>
            <a:endParaRPr lang="nl-NL"/>
          </a:p>
        </p:txBody>
      </p:sp>
    </p:spTree>
    <p:extLst>
      <p:ext uri="{BB962C8B-B14F-4D97-AF65-F5344CB8AC3E}">
        <p14:creationId xmlns:p14="http://schemas.microsoft.com/office/powerpoint/2010/main" val="1502516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Roo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233F46C-9BC8-2B46-AD52-0C5BD905656C}"/>
              </a:ext>
            </a:extLst>
          </p:cNvPr>
          <p:cNvSpPr/>
          <p:nvPr userDrawn="1"/>
        </p:nvSpPr>
        <p:spPr>
          <a:xfrm>
            <a:off x="0" y="2146434"/>
            <a:ext cx="6824311" cy="2897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a:p>
        </p:txBody>
      </p:sp>
    </p:spTree>
    <p:extLst>
      <p:ext uri="{BB962C8B-B14F-4D97-AF65-F5344CB8AC3E}">
        <p14:creationId xmlns:p14="http://schemas.microsoft.com/office/powerpoint/2010/main" val="278420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Blauw">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A90E2063-CF57-C340-A945-A75F557F98C2}"/>
              </a:ext>
            </a:extLst>
          </p:cNvPr>
          <p:cNvSpPr/>
          <p:nvPr userDrawn="1"/>
        </p:nvSpPr>
        <p:spPr>
          <a:xfrm>
            <a:off x="0" y="2146434"/>
            <a:ext cx="6824311" cy="2897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a:p>
        </p:txBody>
      </p:sp>
    </p:spTree>
    <p:extLst>
      <p:ext uri="{BB962C8B-B14F-4D97-AF65-F5344CB8AC3E}">
        <p14:creationId xmlns:p14="http://schemas.microsoft.com/office/powerpoint/2010/main" val="418662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ranje">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39A6F44-E06F-9C4F-B82C-01439C1F52B7}"/>
              </a:ext>
            </a:extLst>
          </p:cNvPr>
          <p:cNvSpPr/>
          <p:nvPr userDrawn="1"/>
        </p:nvSpPr>
        <p:spPr>
          <a:xfrm>
            <a:off x="0" y="2146434"/>
            <a:ext cx="6824311" cy="2897204"/>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a:p>
        </p:txBody>
      </p:sp>
    </p:spTree>
    <p:extLst>
      <p:ext uri="{BB962C8B-B14F-4D97-AF65-F5344CB8AC3E}">
        <p14:creationId xmlns:p14="http://schemas.microsoft.com/office/powerpoint/2010/main" val="43931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afbeelding 12">
            <a:extLst>
              <a:ext uri="{FF2B5EF4-FFF2-40B4-BE49-F238E27FC236}">
                <a16:creationId xmlns:a16="http://schemas.microsoft.com/office/drawing/2014/main" id="{14953792-D796-D34D-844E-1D3C74C20B3A}"/>
              </a:ext>
            </a:extLst>
          </p:cNvPr>
          <p:cNvSpPr>
            <a:spLocks noGrp="1"/>
          </p:cNvSpPr>
          <p:nvPr>
            <p:ph type="pic" sz="quarter" idx="10"/>
          </p:nvPr>
        </p:nvSpPr>
        <p:spPr>
          <a:xfrm>
            <a:off x="2772" y="0"/>
            <a:ext cx="12191999" cy="6858000"/>
          </a:xfrm>
          <a:custGeom>
            <a:avLst/>
            <a:gdLst>
              <a:gd name="connsiteX0" fmla="*/ 0 w 12191999"/>
              <a:gd name="connsiteY0" fmla="*/ 0 h 6837366"/>
              <a:gd name="connsiteX1" fmla="*/ 12191999 w 12191999"/>
              <a:gd name="connsiteY1" fmla="*/ 0 h 6837366"/>
              <a:gd name="connsiteX2" fmla="*/ 12191999 w 12191999"/>
              <a:gd name="connsiteY2" fmla="*/ 5825873 h 6837366"/>
              <a:gd name="connsiteX3" fmla="*/ 9767456 w 12191999"/>
              <a:gd name="connsiteY3" fmla="*/ 5825873 h 6837366"/>
              <a:gd name="connsiteX4" fmla="*/ 9767456 w 12191999"/>
              <a:gd name="connsiteY4" fmla="*/ 6837366 h 6837366"/>
              <a:gd name="connsiteX5" fmla="*/ 0 w 12191999"/>
              <a:gd name="connsiteY5" fmla="*/ 6837366 h 683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37366">
                <a:moveTo>
                  <a:pt x="0" y="0"/>
                </a:moveTo>
                <a:lnTo>
                  <a:pt x="12191999" y="0"/>
                </a:lnTo>
                <a:lnTo>
                  <a:pt x="12191999" y="5825873"/>
                </a:lnTo>
                <a:lnTo>
                  <a:pt x="9767456" y="5825873"/>
                </a:lnTo>
                <a:lnTo>
                  <a:pt x="9767456" y="6837366"/>
                </a:lnTo>
                <a:lnTo>
                  <a:pt x="0" y="6837366"/>
                </a:lnTo>
                <a:close/>
              </a:path>
            </a:pathLst>
          </a:custGeom>
          <a:pattFill prst="pct5">
            <a:fgClr>
              <a:schemeClr val="tx1"/>
            </a:fgClr>
            <a:bgClr>
              <a:schemeClr val="bg1"/>
            </a:bgClr>
          </a:pattFill>
        </p:spPr>
        <p:txBody>
          <a:bodyPr wrap="square">
            <a:noAutofit/>
          </a:bodyPr>
          <a:lstStyle/>
          <a:p>
            <a:endParaRPr lang="nl-NL"/>
          </a:p>
        </p:txBody>
      </p:sp>
    </p:spTree>
    <p:extLst>
      <p:ext uri="{BB962C8B-B14F-4D97-AF65-F5344CB8AC3E}">
        <p14:creationId xmlns:p14="http://schemas.microsoft.com/office/powerpoint/2010/main" val="11901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 zonder vigne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ED338DE-EE02-43B0-856E-80E149794A6E}"/>
              </a:ext>
            </a:extLst>
          </p:cNvPr>
          <p:cNvSpPr/>
          <p:nvPr userDrawn="1"/>
        </p:nvSpPr>
        <p:spPr>
          <a:xfrm>
            <a:off x="0" y="0"/>
            <a:ext cx="12192000" cy="353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Graphic 9">
            <a:extLst>
              <a:ext uri="{FF2B5EF4-FFF2-40B4-BE49-F238E27FC236}">
                <a16:creationId xmlns:a16="http://schemas.microsoft.com/office/drawing/2014/main" id="{321D981E-152B-487E-BA3A-584291F6D8B7}"/>
              </a:ext>
            </a:extLst>
          </p:cNvPr>
          <p:cNvPicPr>
            <a:picLocks noChangeAspect="1"/>
          </p:cNvPicPr>
          <p:nvPr userDrawn="1"/>
        </p:nvPicPr>
        <p:blipFill rotWithShape="1">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 t="63616" r="-26" b="-838"/>
          <a:stretch/>
        </p:blipFill>
        <p:spPr>
          <a:xfrm>
            <a:off x="-1" y="0"/>
            <a:ext cx="12192001" cy="3382849"/>
          </a:xfrm>
          <a:prstGeom prst="rect">
            <a:avLst/>
          </a:prstGeom>
        </p:spPr>
      </p:pic>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1033088"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1799999"/>
            <a:ext cx="10906700" cy="3960000"/>
          </a:xfrm>
        </p:spPr>
        <p:txBody>
          <a:bodyPr>
            <a:normAutofit/>
          </a:bodyPr>
          <a:lstStyle>
            <a:lvl1pPr>
              <a:defRPr sz="1800"/>
            </a:lvl1pPr>
            <a:lvl2pPr>
              <a:defRPr sz="1800"/>
            </a:lvl2pPr>
            <a:lvl3pPr>
              <a:defRPr sz="18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3183291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32023-C853-419E-AB2F-6B0EF999C5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F0B39D6-3457-4BFB-9C2E-2C3DCA25D15C}"/>
              </a:ext>
            </a:extLst>
          </p:cNvPr>
          <p:cNvSpPr>
            <a:spLocks noGrp="1"/>
          </p:cNvSpPr>
          <p:nvPr>
            <p:ph sz="half" idx="1"/>
          </p:nvPr>
        </p:nvSpPr>
        <p:spPr>
          <a:xfrm>
            <a:off x="561860" y="1983035"/>
            <a:ext cx="5457940" cy="419392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4B5F035-04AD-4781-BF45-FE59C87FEDB8}"/>
              </a:ext>
            </a:extLst>
          </p:cNvPr>
          <p:cNvSpPr>
            <a:spLocks noGrp="1"/>
          </p:cNvSpPr>
          <p:nvPr>
            <p:ph sz="half" idx="2"/>
          </p:nvPr>
        </p:nvSpPr>
        <p:spPr>
          <a:xfrm>
            <a:off x="6172200" y="1983035"/>
            <a:ext cx="5457940" cy="41939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FD608A7-A6B2-4EB9-BC31-7D4332EF52F5}"/>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9-5-2025</a:t>
            </a:fld>
            <a:endParaRPr lang="nl-NL"/>
          </a:p>
        </p:txBody>
      </p:sp>
      <p:sp>
        <p:nvSpPr>
          <p:cNvPr id="6" name="Tijdelijke aanduiding voor voettekst 5">
            <a:extLst>
              <a:ext uri="{FF2B5EF4-FFF2-40B4-BE49-F238E27FC236}">
                <a16:creationId xmlns:a16="http://schemas.microsoft.com/office/drawing/2014/main" id="{8FCDD92E-74BE-4E6D-84B9-426B27E7C55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AB793C1-D52E-4129-8948-6E828D34BDD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599845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521AC-E1DB-492A-8C8A-F595F18158A1}"/>
              </a:ext>
            </a:extLst>
          </p:cNvPr>
          <p:cNvSpPr>
            <a:spLocks noGrp="1"/>
          </p:cNvSpPr>
          <p:nvPr>
            <p:ph type="title"/>
          </p:nvPr>
        </p:nvSpPr>
        <p:spPr>
          <a:xfrm>
            <a:off x="561858" y="365125"/>
            <a:ext cx="1079353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5D6C659-1D7F-4FA1-9D8D-E5CA5079DDDB}"/>
              </a:ext>
            </a:extLst>
          </p:cNvPr>
          <p:cNvSpPr>
            <a:spLocks noGrp="1"/>
          </p:cNvSpPr>
          <p:nvPr>
            <p:ph type="body" idx="1"/>
          </p:nvPr>
        </p:nvSpPr>
        <p:spPr>
          <a:xfrm>
            <a:off x="561860" y="1857375"/>
            <a:ext cx="5435715"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C08BB6E-BBA1-440E-8F67-7F710095186E}"/>
              </a:ext>
            </a:extLst>
          </p:cNvPr>
          <p:cNvSpPr>
            <a:spLocks noGrp="1"/>
          </p:cNvSpPr>
          <p:nvPr>
            <p:ph sz="half" idx="2"/>
          </p:nvPr>
        </p:nvSpPr>
        <p:spPr>
          <a:xfrm>
            <a:off x="561858" y="2505075"/>
            <a:ext cx="5435717" cy="33118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948BF6A-C2FD-4D5C-ACFD-5128A8205672}"/>
              </a:ext>
            </a:extLst>
          </p:cNvPr>
          <p:cNvSpPr>
            <a:spLocks noGrp="1"/>
          </p:cNvSpPr>
          <p:nvPr>
            <p:ph type="body" sz="quarter" idx="3"/>
          </p:nvPr>
        </p:nvSpPr>
        <p:spPr>
          <a:xfrm>
            <a:off x="6172200" y="1857373"/>
            <a:ext cx="5457940" cy="6477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523253-1DCF-4527-B203-58502471A75E}"/>
              </a:ext>
            </a:extLst>
          </p:cNvPr>
          <p:cNvSpPr>
            <a:spLocks noGrp="1"/>
          </p:cNvSpPr>
          <p:nvPr>
            <p:ph sz="quarter" idx="4"/>
          </p:nvPr>
        </p:nvSpPr>
        <p:spPr>
          <a:xfrm>
            <a:off x="6172199" y="2505075"/>
            <a:ext cx="5457939" cy="33118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7220DDE-12B3-48C8-9917-CE7468E8321B}"/>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9-5-2025</a:t>
            </a:fld>
            <a:endParaRPr lang="nl-NL"/>
          </a:p>
        </p:txBody>
      </p:sp>
      <p:sp>
        <p:nvSpPr>
          <p:cNvPr id="8" name="Tijdelijke aanduiding voor voettekst 7">
            <a:extLst>
              <a:ext uri="{FF2B5EF4-FFF2-40B4-BE49-F238E27FC236}">
                <a16:creationId xmlns:a16="http://schemas.microsoft.com/office/drawing/2014/main" id="{A6C0CDE3-DFCE-4426-8D96-A121B4C0A8E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0626DF8D-7754-40B8-B0CD-34075177A5B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945773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1EA97-A650-4E1E-BDEF-AC750A95B8BB}"/>
              </a:ext>
            </a:extLst>
          </p:cNvPr>
          <p:cNvSpPr>
            <a:spLocks noGrp="1"/>
          </p:cNvSpPr>
          <p:nvPr>
            <p:ph type="title"/>
          </p:nvPr>
        </p:nvSpPr>
        <p:spPr>
          <a:xfrm>
            <a:off x="839788" y="457200"/>
            <a:ext cx="8910140" cy="1112838"/>
          </a:xfrm>
        </p:spPr>
        <p:txBody>
          <a:bodyPr anchor="ctr" anchorCtr="0">
            <a:normAutofit/>
          </a:bodyPr>
          <a:lstStyle>
            <a:lvl1pPr>
              <a:defRPr sz="4400"/>
            </a:lvl1pPr>
          </a:lstStyle>
          <a:p>
            <a:r>
              <a:rPr lang="nl-NL"/>
              <a:t>Klik om stijl te bewerken</a:t>
            </a:r>
          </a:p>
        </p:txBody>
      </p:sp>
      <p:sp>
        <p:nvSpPr>
          <p:cNvPr id="3" name="Tijdelijke aanduiding voor inhoud 2">
            <a:extLst>
              <a:ext uri="{FF2B5EF4-FFF2-40B4-BE49-F238E27FC236}">
                <a16:creationId xmlns:a16="http://schemas.microsoft.com/office/drawing/2014/main" id="{E326A090-6B35-48E2-A07A-40E367F0DD6B}"/>
              </a:ext>
            </a:extLst>
          </p:cNvPr>
          <p:cNvSpPr>
            <a:spLocks noGrp="1"/>
          </p:cNvSpPr>
          <p:nvPr>
            <p:ph idx="1"/>
          </p:nvPr>
        </p:nvSpPr>
        <p:spPr>
          <a:xfrm>
            <a:off x="5183188" y="2057400"/>
            <a:ext cx="6472658"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6311B74-46ED-4D7F-B28D-902C06F749E9}"/>
              </a:ext>
            </a:extLst>
          </p:cNvPr>
          <p:cNvSpPr>
            <a:spLocks noGrp="1"/>
          </p:cNvSpPr>
          <p:nvPr>
            <p:ph type="body" sz="half" idx="2"/>
          </p:nvPr>
        </p:nvSpPr>
        <p:spPr>
          <a:xfrm>
            <a:off x="838200"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DD82EA-AC0B-4A61-AD12-F72DCB2B5BE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9-5-2025</a:t>
            </a:fld>
            <a:endParaRPr lang="nl-NL"/>
          </a:p>
        </p:txBody>
      </p:sp>
      <p:sp>
        <p:nvSpPr>
          <p:cNvPr id="6" name="Tijdelijke aanduiding voor voettekst 5">
            <a:extLst>
              <a:ext uri="{FF2B5EF4-FFF2-40B4-BE49-F238E27FC236}">
                <a16:creationId xmlns:a16="http://schemas.microsoft.com/office/drawing/2014/main" id="{33D5311B-0308-4A7E-9B69-C5B9552D5ED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0D14080-893F-485F-9140-C3DCC8F37443}"/>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4005823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51D-CE4E-4A0E-82ED-7421CA9D67EC}"/>
              </a:ext>
            </a:extLst>
          </p:cNvPr>
          <p:cNvSpPr>
            <a:spLocks noGrp="1"/>
          </p:cNvSpPr>
          <p:nvPr>
            <p:ph type="title"/>
          </p:nvPr>
        </p:nvSpPr>
        <p:spPr>
          <a:xfrm>
            <a:off x="839788" y="457200"/>
            <a:ext cx="8910140" cy="1217364"/>
          </a:xfrm>
        </p:spPr>
        <p:txBody>
          <a:bodyPr anchor="ctr" anchorCtr="0">
            <a:normAutofit/>
          </a:bodyPr>
          <a:lstStyle>
            <a:lvl1pPr>
              <a:defRPr sz="4400"/>
            </a:lvl1pPr>
          </a:lstStyle>
          <a:p>
            <a:r>
              <a:rPr lang="nl-NL"/>
              <a:t>Klik om stijl te bewerken</a:t>
            </a:r>
          </a:p>
        </p:txBody>
      </p:sp>
      <p:sp>
        <p:nvSpPr>
          <p:cNvPr id="3" name="Tijdelijke aanduiding voor afbeelding 2">
            <a:extLst>
              <a:ext uri="{FF2B5EF4-FFF2-40B4-BE49-F238E27FC236}">
                <a16:creationId xmlns:a16="http://schemas.microsoft.com/office/drawing/2014/main" id="{75DE5BE4-657B-4489-AD4C-4A13821AE5D6}"/>
              </a:ext>
            </a:extLst>
          </p:cNvPr>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B13A3D0-273A-4EA3-8542-52A42FE9D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8345A1-23DC-466A-AE89-FE570F4AD21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9-5-2025</a:t>
            </a:fld>
            <a:endParaRPr lang="nl-NL"/>
          </a:p>
        </p:txBody>
      </p:sp>
      <p:sp>
        <p:nvSpPr>
          <p:cNvPr id="6" name="Tijdelijke aanduiding voor voettekst 5">
            <a:extLst>
              <a:ext uri="{FF2B5EF4-FFF2-40B4-BE49-F238E27FC236}">
                <a16:creationId xmlns:a16="http://schemas.microsoft.com/office/drawing/2014/main" id="{C4439F96-6EDD-4740-AFCC-BA8875AEF66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D8524D80-4E04-47B4-9204-747D1AEFD5CD}"/>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716173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co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25638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Video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32832B12-0F21-5D4C-BBB4-C85041DA6311}"/>
              </a:ext>
            </a:extLst>
          </p:cNvPr>
          <p:cNvSpPr/>
          <p:nvPr userDrawn="1"/>
        </p:nvSpPr>
        <p:spPr>
          <a:xfrm>
            <a:off x="0" y="2204184"/>
            <a:ext cx="6805061" cy="2734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11" name="Tijdelijke aanduiding voor media 10">
            <a:extLst>
              <a:ext uri="{FF2B5EF4-FFF2-40B4-BE49-F238E27FC236}">
                <a16:creationId xmlns:a16="http://schemas.microsoft.com/office/drawing/2014/main" id="{09E4E032-5913-5846-B77F-8C3D815B37A1}"/>
              </a:ext>
            </a:extLst>
          </p:cNvPr>
          <p:cNvSpPr>
            <a:spLocks noGrp="1"/>
          </p:cNvSpPr>
          <p:nvPr>
            <p:ph type="media" sz="quarter" idx="13"/>
          </p:nvPr>
        </p:nvSpPr>
        <p:spPr>
          <a:xfrm>
            <a:off x="-40482" y="-28875"/>
            <a:ext cx="12272963" cy="6929438"/>
          </a:xfrm>
          <a:custGeom>
            <a:avLst/>
            <a:gdLst>
              <a:gd name="connsiteX0" fmla="*/ 0 w 12272963"/>
              <a:gd name="connsiteY0" fmla="*/ 0 h 6929438"/>
              <a:gd name="connsiteX1" fmla="*/ 12272963 w 12272963"/>
              <a:gd name="connsiteY1" fmla="*/ 0 h 6929438"/>
              <a:gd name="connsiteX2" fmla="*/ 12272963 w 12272963"/>
              <a:gd name="connsiteY2" fmla="*/ 6929438 h 6929438"/>
              <a:gd name="connsiteX3" fmla="*/ 0 w 12272963"/>
              <a:gd name="connsiteY3" fmla="*/ 6929438 h 6929438"/>
              <a:gd name="connsiteX4" fmla="*/ 0 w 12272963"/>
              <a:gd name="connsiteY4" fmla="*/ 4967586 h 6929438"/>
              <a:gd name="connsiteX5" fmla="*/ 6845544 w 12272963"/>
              <a:gd name="connsiteY5" fmla="*/ 4967586 h 6929438"/>
              <a:gd name="connsiteX6" fmla="*/ 6845544 w 12272963"/>
              <a:gd name="connsiteY6" fmla="*/ 2233059 h 6929438"/>
              <a:gd name="connsiteX7" fmla="*/ 0 w 12272963"/>
              <a:gd name="connsiteY7" fmla="*/ 2233059 h 692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963" h="6929438">
                <a:moveTo>
                  <a:pt x="0" y="0"/>
                </a:moveTo>
                <a:lnTo>
                  <a:pt x="12272963" y="0"/>
                </a:lnTo>
                <a:lnTo>
                  <a:pt x="12272963" y="6929438"/>
                </a:lnTo>
                <a:lnTo>
                  <a:pt x="0" y="6929438"/>
                </a:lnTo>
                <a:lnTo>
                  <a:pt x="0" y="4967586"/>
                </a:lnTo>
                <a:lnTo>
                  <a:pt x="6845544" y="4967586"/>
                </a:lnTo>
                <a:lnTo>
                  <a:pt x="6845544" y="2233059"/>
                </a:lnTo>
                <a:lnTo>
                  <a:pt x="0" y="2233059"/>
                </a:lnTo>
                <a:close/>
              </a:path>
            </a:pathLst>
          </a:custGeom>
          <a:pattFill prst="pct90">
            <a:fgClr>
              <a:schemeClr val="accent1"/>
            </a:fgClr>
            <a:bgClr>
              <a:schemeClr val="bg1"/>
            </a:bgClr>
          </a:pattFill>
        </p:spPr>
        <p:txBody>
          <a:bodyPr wrap="square">
            <a:noAutofit/>
          </a:bodyPr>
          <a:lstStyle/>
          <a:p>
            <a:endParaRPr lang="nl-NL"/>
          </a:p>
        </p:txBody>
      </p:sp>
    </p:spTree>
    <p:extLst>
      <p:ext uri="{BB962C8B-B14F-4D97-AF65-F5344CB8AC3E}">
        <p14:creationId xmlns:p14="http://schemas.microsoft.com/office/powerpoint/2010/main" val="3421218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D8BD91F4-3652-0B47-8332-02521527D150}"/>
              </a:ext>
            </a:extLst>
          </p:cNvPr>
          <p:cNvSpPr/>
          <p:nvPr userDrawn="1"/>
        </p:nvSpPr>
        <p:spPr>
          <a:xfrm>
            <a:off x="0" y="2146434"/>
            <a:ext cx="6824311" cy="2897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5763"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2"/>
            </a:fgClr>
            <a:bgClr>
              <a:schemeClr val="bg1"/>
            </a:bgClr>
          </a:pattFill>
        </p:spPr>
        <p:txBody>
          <a:bodyPr wrap="square">
            <a:noAutofit/>
          </a:bodyPr>
          <a:lstStyle/>
          <a:p>
            <a:r>
              <a:rPr lang="nl-NL"/>
              <a:t>Klik op het pictogram als u een afbeelding wilt toevoegen</a:t>
            </a:r>
          </a:p>
        </p:txBody>
      </p:sp>
    </p:spTree>
    <p:extLst>
      <p:ext uri="{BB962C8B-B14F-4D97-AF65-F5344CB8AC3E}">
        <p14:creationId xmlns:p14="http://schemas.microsoft.com/office/powerpoint/2010/main" val="396766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Roo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233F46C-9BC8-2B46-AD52-0C5BD905656C}"/>
              </a:ext>
            </a:extLst>
          </p:cNvPr>
          <p:cNvSpPr/>
          <p:nvPr userDrawn="1"/>
        </p:nvSpPr>
        <p:spPr>
          <a:xfrm>
            <a:off x="0" y="2146434"/>
            <a:ext cx="6824311" cy="2897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p>
        </p:txBody>
      </p:sp>
    </p:spTree>
    <p:extLst>
      <p:ext uri="{BB962C8B-B14F-4D97-AF65-F5344CB8AC3E}">
        <p14:creationId xmlns:p14="http://schemas.microsoft.com/office/powerpoint/2010/main" val="69503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Blauw">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A90E2063-CF57-C340-A945-A75F557F98C2}"/>
              </a:ext>
            </a:extLst>
          </p:cNvPr>
          <p:cNvSpPr/>
          <p:nvPr userDrawn="1"/>
        </p:nvSpPr>
        <p:spPr>
          <a:xfrm>
            <a:off x="0" y="2146434"/>
            <a:ext cx="6824311" cy="2897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p>
        </p:txBody>
      </p:sp>
    </p:spTree>
    <p:extLst>
      <p:ext uri="{BB962C8B-B14F-4D97-AF65-F5344CB8AC3E}">
        <p14:creationId xmlns:p14="http://schemas.microsoft.com/office/powerpoint/2010/main" val="248931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ranje">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39A6F44-E06F-9C4F-B82C-01439C1F52B7}"/>
              </a:ext>
            </a:extLst>
          </p:cNvPr>
          <p:cNvSpPr/>
          <p:nvPr userDrawn="1"/>
        </p:nvSpPr>
        <p:spPr>
          <a:xfrm>
            <a:off x="0" y="2146434"/>
            <a:ext cx="6824311" cy="2897204"/>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9-5-2025</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a:t>Klik om stijl te bewerken</a:t>
            </a:r>
            <a:br>
              <a:rPr lang="nl-NL"/>
            </a:br>
            <a:endParaRPr lang="nl-NL"/>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p>
        </p:txBody>
      </p:sp>
    </p:spTree>
    <p:extLst>
      <p:ext uri="{BB962C8B-B14F-4D97-AF65-F5344CB8AC3E}">
        <p14:creationId xmlns:p14="http://schemas.microsoft.com/office/powerpoint/2010/main" val="274576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afbeelding 12">
            <a:extLst>
              <a:ext uri="{FF2B5EF4-FFF2-40B4-BE49-F238E27FC236}">
                <a16:creationId xmlns:a16="http://schemas.microsoft.com/office/drawing/2014/main" id="{14953792-D796-D34D-844E-1D3C74C20B3A}"/>
              </a:ext>
            </a:extLst>
          </p:cNvPr>
          <p:cNvSpPr>
            <a:spLocks noGrp="1"/>
          </p:cNvSpPr>
          <p:nvPr>
            <p:ph type="pic" sz="quarter" idx="10"/>
          </p:nvPr>
        </p:nvSpPr>
        <p:spPr>
          <a:xfrm>
            <a:off x="2772" y="0"/>
            <a:ext cx="12191999" cy="6858000"/>
          </a:xfrm>
          <a:custGeom>
            <a:avLst/>
            <a:gdLst>
              <a:gd name="connsiteX0" fmla="*/ 0 w 12191999"/>
              <a:gd name="connsiteY0" fmla="*/ 0 h 6837366"/>
              <a:gd name="connsiteX1" fmla="*/ 12191999 w 12191999"/>
              <a:gd name="connsiteY1" fmla="*/ 0 h 6837366"/>
              <a:gd name="connsiteX2" fmla="*/ 12191999 w 12191999"/>
              <a:gd name="connsiteY2" fmla="*/ 5825873 h 6837366"/>
              <a:gd name="connsiteX3" fmla="*/ 9767456 w 12191999"/>
              <a:gd name="connsiteY3" fmla="*/ 5825873 h 6837366"/>
              <a:gd name="connsiteX4" fmla="*/ 9767456 w 12191999"/>
              <a:gd name="connsiteY4" fmla="*/ 6837366 h 6837366"/>
              <a:gd name="connsiteX5" fmla="*/ 0 w 12191999"/>
              <a:gd name="connsiteY5" fmla="*/ 6837366 h 683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37366">
                <a:moveTo>
                  <a:pt x="0" y="0"/>
                </a:moveTo>
                <a:lnTo>
                  <a:pt x="12191999" y="0"/>
                </a:lnTo>
                <a:lnTo>
                  <a:pt x="12191999" y="5825873"/>
                </a:lnTo>
                <a:lnTo>
                  <a:pt x="9767456" y="5825873"/>
                </a:lnTo>
                <a:lnTo>
                  <a:pt x="9767456" y="6837366"/>
                </a:lnTo>
                <a:lnTo>
                  <a:pt x="0" y="6837366"/>
                </a:lnTo>
                <a:close/>
              </a:path>
            </a:pathLst>
          </a:custGeom>
          <a:pattFill prst="pct5">
            <a:fgClr>
              <a:schemeClr val="tx1"/>
            </a:fgClr>
            <a:bgClr>
              <a:schemeClr val="bg1"/>
            </a:bgClr>
          </a:pattFill>
        </p:spPr>
        <p:txBody>
          <a:bodyPr wrap="square">
            <a:noAutofit/>
          </a:bodyPr>
          <a:lstStyle/>
          <a:p>
            <a:r>
              <a:rPr lang="nl-NL"/>
              <a:t>Klik op het pictogram als u een afbeelding wilt toevoegen</a:t>
            </a:r>
          </a:p>
        </p:txBody>
      </p:sp>
    </p:spTree>
    <p:extLst>
      <p:ext uri="{BB962C8B-B14F-4D97-AF65-F5344CB8AC3E}">
        <p14:creationId xmlns:p14="http://schemas.microsoft.com/office/powerpoint/2010/main" val="151036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32023-C853-419E-AB2F-6B0EF999C5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F0B39D6-3457-4BFB-9C2E-2C3DCA25D15C}"/>
              </a:ext>
            </a:extLst>
          </p:cNvPr>
          <p:cNvSpPr>
            <a:spLocks noGrp="1"/>
          </p:cNvSpPr>
          <p:nvPr>
            <p:ph sz="half" idx="1"/>
          </p:nvPr>
        </p:nvSpPr>
        <p:spPr>
          <a:xfrm>
            <a:off x="561860" y="1983035"/>
            <a:ext cx="5457940" cy="419392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4B5F035-04AD-4781-BF45-FE59C87FEDB8}"/>
              </a:ext>
            </a:extLst>
          </p:cNvPr>
          <p:cNvSpPr>
            <a:spLocks noGrp="1"/>
          </p:cNvSpPr>
          <p:nvPr>
            <p:ph sz="half" idx="2"/>
          </p:nvPr>
        </p:nvSpPr>
        <p:spPr>
          <a:xfrm>
            <a:off x="6172200" y="1983035"/>
            <a:ext cx="5457940" cy="41939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FD608A7-A6B2-4EB9-BC31-7D4332EF52F5}"/>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9-5-2025</a:t>
            </a:fld>
            <a:endParaRPr lang="nl-NL"/>
          </a:p>
        </p:txBody>
      </p:sp>
      <p:sp>
        <p:nvSpPr>
          <p:cNvPr id="6" name="Tijdelijke aanduiding voor voettekst 5">
            <a:extLst>
              <a:ext uri="{FF2B5EF4-FFF2-40B4-BE49-F238E27FC236}">
                <a16:creationId xmlns:a16="http://schemas.microsoft.com/office/drawing/2014/main" id="{8FCDD92E-74BE-4E6D-84B9-426B27E7C55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AB793C1-D52E-4129-8948-6E828D34BDD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3740794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521AC-E1DB-492A-8C8A-F595F18158A1}"/>
              </a:ext>
            </a:extLst>
          </p:cNvPr>
          <p:cNvSpPr>
            <a:spLocks noGrp="1"/>
          </p:cNvSpPr>
          <p:nvPr>
            <p:ph type="title"/>
          </p:nvPr>
        </p:nvSpPr>
        <p:spPr>
          <a:xfrm>
            <a:off x="561858" y="365125"/>
            <a:ext cx="1079353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5D6C659-1D7F-4FA1-9D8D-E5CA5079DDDB}"/>
              </a:ext>
            </a:extLst>
          </p:cNvPr>
          <p:cNvSpPr>
            <a:spLocks noGrp="1"/>
          </p:cNvSpPr>
          <p:nvPr>
            <p:ph type="body" idx="1"/>
          </p:nvPr>
        </p:nvSpPr>
        <p:spPr>
          <a:xfrm>
            <a:off x="561860" y="1857375"/>
            <a:ext cx="5435715" cy="647700"/>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C08BB6E-BBA1-440E-8F67-7F710095186E}"/>
              </a:ext>
            </a:extLst>
          </p:cNvPr>
          <p:cNvSpPr>
            <a:spLocks noGrp="1"/>
          </p:cNvSpPr>
          <p:nvPr>
            <p:ph sz="half" idx="2"/>
          </p:nvPr>
        </p:nvSpPr>
        <p:spPr>
          <a:xfrm>
            <a:off x="561858" y="2505075"/>
            <a:ext cx="5435717" cy="33118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948BF6A-C2FD-4D5C-ACFD-5128A8205672}"/>
              </a:ext>
            </a:extLst>
          </p:cNvPr>
          <p:cNvSpPr>
            <a:spLocks noGrp="1"/>
          </p:cNvSpPr>
          <p:nvPr>
            <p:ph type="body" sz="quarter" idx="3"/>
          </p:nvPr>
        </p:nvSpPr>
        <p:spPr>
          <a:xfrm>
            <a:off x="6172200" y="1857373"/>
            <a:ext cx="5457940" cy="647701"/>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523253-1DCF-4527-B203-58502471A75E}"/>
              </a:ext>
            </a:extLst>
          </p:cNvPr>
          <p:cNvSpPr>
            <a:spLocks noGrp="1"/>
          </p:cNvSpPr>
          <p:nvPr>
            <p:ph sz="quarter" idx="4"/>
          </p:nvPr>
        </p:nvSpPr>
        <p:spPr>
          <a:xfrm>
            <a:off x="6172199" y="2505075"/>
            <a:ext cx="5457939" cy="33118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7220DDE-12B3-48C8-9917-CE7468E8321B}"/>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9-5-2025</a:t>
            </a:fld>
            <a:endParaRPr lang="nl-NL"/>
          </a:p>
        </p:txBody>
      </p:sp>
      <p:sp>
        <p:nvSpPr>
          <p:cNvPr id="8" name="Tijdelijke aanduiding voor voettekst 7">
            <a:extLst>
              <a:ext uri="{FF2B5EF4-FFF2-40B4-BE49-F238E27FC236}">
                <a16:creationId xmlns:a16="http://schemas.microsoft.com/office/drawing/2014/main" id="{A6C0CDE3-DFCE-4426-8D96-A121B4C0A8E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0626DF8D-7754-40B8-B0CD-34075177A5B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40276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7.png"/><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microsoft.com/office/2007/relationships/hdphoto" Target="../media/hdphoto1.wdp"/><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8A8499C-8947-4220-800D-7A4811912047}"/>
              </a:ext>
            </a:extLst>
          </p:cNvPr>
          <p:cNvPicPr>
            <a:picLocks noChangeAspect="1"/>
          </p:cNvPicPr>
          <p:nvPr userDrawn="1"/>
        </p:nvPicPr>
        <p:blipFill rotWithShape="1">
          <a:blip r:embed="rId15">
            <a:alphaModFix/>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6" t="63616" r="-26" b="-838"/>
          <a:stretch/>
        </p:blipFill>
        <p:spPr>
          <a:xfrm>
            <a:off x="-1" y="-1"/>
            <a:ext cx="12192001" cy="3382849"/>
          </a:xfrm>
          <a:prstGeom prst="rect">
            <a:avLst/>
          </a:prstGeom>
        </p:spPr>
      </p:pic>
      <p:sp>
        <p:nvSpPr>
          <p:cNvPr id="2" name="Tijdelijke aanduiding voor titel 1">
            <a:extLst>
              <a:ext uri="{FF2B5EF4-FFF2-40B4-BE49-F238E27FC236}">
                <a16:creationId xmlns:a16="http://schemas.microsoft.com/office/drawing/2014/main" id="{4BF4B76A-3465-4B0E-8318-CCE37509B809}"/>
              </a:ext>
            </a:extLst>
          </p:cNvPr>
          <p:cNvSpPr>
            <a:spLocks noGrp="1"/>
          </p:cNvSpPr>
          <p:nvPr>
            <p:ph type="title"/>
          </p:nvPr>
        </p:nvSpPr>
        <p:spPr>
          <a:xfrm>
            <a:off x="727112" y="365125"/>
            <a:ext cx="9759913"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37178AA-D491-456F-9E89-9EEE3395B846}"/>
              </a:ext>
            </a:extLst>
          </p:cNvPr>
          <p:cNvSpPr>
            <a:spLocks noGrp="1"/>
          </p:cNvSpPr>
          <p:nvPr>
            <p:ph type="body" idx="1"/>
          </p:nvPr>
        </p:nvSpPr>
        <p:spPr>
          <a:xfrm>
            <a:off x="727112" y="1799999"/>
            <a:ext cx="10906700" cy="39600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1" name="Afbeelding 10">
            <a:extLst>
              <a:ext uri="{FF2B5EF4-FFF2-40B4-BE49-F238E27FC236}">
                <a16:creationId xmlns:a16="http://schemas.microsoft.com/office/drawing/2014/main" id="{8B3C8599-CF6F-47F8-9558-DF7284CC8CDA}"/>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9743438" y="5836190"/>
            <a:ext cx="2743201" cy="1032129"/>
          </a:xfrm>
          <a:prstGeom prst="rect">
            <a:avLst/>
          </a:prstGeom>
        </p:spPr>
      </p:pic>
      <p:sp>
        <p:nvSpPr>
          <p:cNvPr id="12" name="Tijdelijke aanduiding voor datum 11">
            <a:extLst>
              <a:ext uri="{FF2B5EF4-FFF2-40B4-BE49-F238E27FC236}">
                <a16:creationId xmlns:a16="http://schemas.microsoft.com/office/drawing/2014/main" id="{AF5061B9-756F-4073-8AE1-92D7DF17A413}"/>
              </a:ext>
            </a:extLst>
          </p:cNvPr>
          <p:cNvSpPr>
            <a:spLocks noGrp="1"/>
          </p:cNvSpPr>
          <p:nvPr>
            <p:ph type="dt" sz="half" idx="2"/>
          </p:nvPr>
        </p:nvSpPr>
        <p:spPr>
          <a:xfrm>
            <a:off x="72711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1BC82-BA65-4110-A3F0-6ECABE18C6D8}" type="datetimeFigureOut">
              <a:rPr lang="nl-NL" smtClean="0"/>
              <a:t>9-5-2025</a:t>
            </a:fld>
            <a:endParaRPr lang="nl-NL"/>
          </a:p>
        </p:txBody>
      </p:sp>
      <p:sp>
        <p:nvSpPr>
          <p:cNvPr id="13" name="Tijdelijke aanduiding voor voettekst 12">
            <a:extLst>
              <a:ext uri="{FF2B5EF4-FFF2-40B4-BE49-F238E27FC236}">
                <a16:creationId xmlns:a16="http://schemas.microsoft.com/office/drawing/2014/main" id="{344F4C2B-132C-4687-9181-50B53E061B43}"/>
              </a:ext>
            </a:extLst>
          </p:cNvPr>
          <p:cNvSpPr>
            <a:spLocks noGrp="1"/>
          </p:cNvSpPr>
          <p:nvPr>
            <p:ph type="ftr" sz="quarter" idx="3"/>
          </p:nvPr>
        </p:nvSpPr>
        <p:spPr>
          <a:xfrm>
            <a:off x="3933022" y="6356350"/>
            <a:ext cx="42203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14" name="Tijdelijke aanduiding voor dianummer 13">
            <a:extLst>
              <a:ext uri="{FF2B5EF4-FFF2-40B4-BE49-F238E27FC236}">
                <a16:creationId xmlns:a16="http://schemas.microsoft.com/office/drawing/2014/main" id="{5C2A8754-41D7-424C-A627-1F46ADDF3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6D77C-DF09-4470-A11D-33098E8AE985}" type="slidenum">
              <a:rPr lang="nl-NL" smtClean="0"/>
              <a:t>‹nr.›</a:t>
            </a:fld>
            <a:endParaRPr lang="nl-NL"/>
          </a:p>
        </p:txBody>
      </p:sp>
      <p:pic>
        <p:nvPicPr>
          <p:cNvPr id="17" name="Afbeelding 16">
            <a:extLst>
              <a:ext uri="{FF2B5EF4-FFF2-40B4-BE49-F238E27FC236}">
                <a16:creationId xmlns:a16="http://schemas.microsoft.com/office/drawing/2014/main" id="{5B006E5F-982D-49E3-A07B-FAF003584207}"/>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0724453" y="421735"/>
            <a:ext cx="1258694" cy="1200150"/>
          </a:xfrm>
          <a:prstGeom prst="rect">
            <a:avLst/>
          </a:prstGeom>
        </p:spPr>
      </p:pic>
    </p:spTree>
    <p:extLst>
      <p:ext uri="{BB962C8B-B14F-4D97-AF65-F5344CB8AC3E}">
        <p14:creationId xmlns:p14="http://schemas.microsoft.com/office/powerpoint/2010/main" val="69451977"/>
      </p:ext>
    </p:extLst>
  </p:cSld>
  <p:clrMap bg1="lt1" tx1="dk1" bg2="lt2" tx2="dk2" accent1="accent1" accent2="accent2" accent3="accent3" accent4="accent4" accent5="accent5" accent6="accent6" hlink="hlink" folHlink="folHlink"/>
  <p:sldLayoutIdLst>
    <p:sldLayoutId id="2147483650" r:id="rId1"/>
    <p:sldLayoutId id="2147483669" r:id="rId2"/>
    <p:sldLayoutId id="2147483662" r:id="rId3"/>
    <p:sldLayoutId id="2147483664" r:id="rId4"/>
    <p:sldLayoutId id="2147483665" r:id="rId5"/>
    <p:sldLayoutId id="2147483666" r:id="rId6"/>
    <p:sldLayoutId id="2147483661" r:id="rId7"/>
    <p:sldLayoutId id="2147483652" r:id="rId8"/>
    <p:sldLayoutId id="2147483653" r:id="rId9"/>
    <p:sldLayoutId id="2147483656" r:id="rId10"/>
    <p:sldLayoutId id="2147483657" r:id="rId11"/>
    <p:sldLayoutId id="2147483668" r:id="rId12"/>
    <p:sldLayoutId id="2147483667" r:id="rId13"/>
  </p:sldLayoutIdLst>
  <p:txStyles>
    <p:titleStyle>
      <a:lvl1pPr algn="l" defTabSz="914400" rtl="0" eaLnBrk="1" latinLnBrk="0" hangingPunct="1">
        <a:lnSpc>
          <a:spcPct val="100000"/>
        </a:lnSpc>
        <a:spcBef>
          <a:spcPct val="0"/>
        </a:spcBef>
        <a:buNone/>
        <a:defRPr sz="3600" b="1" kern="1200">
          <a:solidFill>
            <a:srgbClr val="002665"/>
          </a:solidFill>
          <a:latin typeface="Industry-Bold" panose="00000800000000000000"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099B40A-146C-4E19-87A0-D1B97B6358BE}"/>
              </a:ext>
            </a:extLst>
          </p:cNvPr>
          <p:cNvSpPr/>
          <p:nvPr userDrawn="1"/>
        </p:nvSpPr>
        <p:spPr>
          <a:xfrm>
            <a:off x="386080" y="365125"/>
            <a:ext cx="11244060" cy="13255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9F1D2CD5-9408-4D8E-8F78-49734C0D8701}"/>
              </a:ext>
            </a:extLst>
          </p:cNvPr>
          <p:cNvPicPr>
            <a:picLocks noChangeAspect="1"/>
          </p:cNvPicPr>
          <p:nvPr userDrawn="1"/>
        </p:nvPicPr>
        <p:blipFill>
          <a:blip r:embed="rId14">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a:stretch/>
        </p:blipFill>
        <p:spPr>
          <a:xfrm>
            <a:off x="0" y="9049"/>
            <a:ext cx="12191999" cy="2908300"/>
          </a:xfrm>
          <a:prstGeom prst="rect">
            <a:avLst/>
          </a:prstGeom>
        </p:spPr>
      </p:pic>
      <p:sp>
        <p:nvSpPr>
          <p:cNvPr id="2" name="Tijdelijke aanduiding voor titel 1">
            <a:extLst>
              <a:ext uri="{FF2B5EF4-FFF2-40B4-BE49-F238E27FC236}">
                <a16:creationId xmlns:a16="http://schemas.microsoft.com/office/drawing/2014/main" id="{4BF4B76A-3465-4B0E-8318-CCE37509B809}"/>
              </a:ext>
            </a:extLst>
          </p:cNvPr>
          <p:cNvSpPr>
            <a:spLocks noGrp="1"/>
          </p:cNvSpPr>
          <p:nvPr>
            <p:ph type="title"/>
          </p:nvPr>
        </p:nvSpPr>
        <p:spPr>
          <a:xfrm>
            <a:off x="727112" y="365125"/>
            <a:ext cx="10626687"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37178AA-D491-456F-9E89-9EEE3395B846}"/>
              </a:ext>
            </a:extLst>
          </p:cNvPr>
          <p:cNvSpPr>
            <a:spLocks noGrp="1"/>
          </p:cNvSpPr>
          <p:nvPr>
            <p:ph type="body" idx="1"/>
          </p:nvPr>
        </p:nvSpPr>
        <p:spPr>
          <a:xfrm>
            <a:off x="727112" y="2055813"/>
            <a:ext cx="10906700" cy="378037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1" name="Afbeelding 10">
            <a:extLst>
              <a:ext uri="{FF2B5EF4-FFF2-40B4-BE49-F238E27FC236}">
                <a16:creationId xmlns:a16="http://schemas.microsoft.com/office/drawing/2014/main" id="{8B3C8599-CF6F-47F8-9558-DF7284CC8CDA}"/>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9743438" y="5836190"/>
            <a:ext cx="2743201" cy="1032129"/>
          </a:xfrm>
          <a:prstGeom prst="rect">
            <a:avLst/>
          </a:prstGeom>
        </p:spPr>
      </p:pic>
      <p:sp>
        <p:nvSpPr>
          <p:cNvPr id="12" name="Tijdelijke aanduiding voor datum 11">
            <a:extLst>
              <a:ext uri="{FF2B5EF4-FFF2-40B4-BE49-F238E27FC236}">
                <a16:creationId xmlns:a16="http://schemas.microsoft.com/office/drawing/2014/main" id="{AF5061B9-756F-4073-8AE1-92D7DF17A413}"/>
              </a:ext>
            </a:extLst>
          </p:cNvPr>
          <p:cNvSpPr>
            <a:spLocks noGrp="1"/>
          </p:cNvSpPr>
          <p:nvPr>
            <p:ph type="dt" sz="half" idx="2"/>
          </p:nvPr>
        </p:nvSpPr>
        <p:spPr>
          <a:xfrm>
            <a:off x="72711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1BC82-BA65-4110-A3F0-6ECABE18C6D8}" type="datetimeFigureOut">
              <a:rPr lang="nl-NL" smtClean="0"/>
              <a:t>9-5-2025</a:t>
            </a:fld>
            <a:endParaRPr lang="nl-NL"/>
          </a:p>
        </p:txBody>
      </p:sp>
      <p:sp>
        <p:nvSpPr>
          <p:cNvPr id="13" name="Tijdelijke aanduiding voor voettekst 12">
            <a:extLst>
              <a:ext uri="{FF2B5EF4-FFF2-40B4-BE49-F238E27FC236}">
                <a16:creationId xmlns:a16="http://schemas.microsoft.com/office/drawing/2014/main" id="{344F4C2B-132C-4687-9181-50B53E061B43}"/>
              </a:ext>
            </a:extLst>
          </p:cNvPr>
          <p:cNvSpPr>
            <a:spLocks noGrp="1"/>
          </p:cNvSpPr>
          <p:nvPr>
            <p:ph type="ftr" sz="quarter" idx="3"/>
          </p:nvPr>
        </p:nvSpPr>
        <p:spPr>
          <a:xfrm>
            <a:off x="3933022" y="6356350"/>
            <a:ext cx="42203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14" name="Tijdelijke aanduiding voor dianummer 13">
            <a:extLst>
              <a:ext uri="{FF2B5EF4-FFF2-40B4-BE49-F238E27FC236}">
                <a16:creationId xmlns:a16="http://schemas.microsoft.com/office/drawing/2014/main" id="{5C2A8754-41D7-424C-A627-1F46ADDF3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6D77C-DF09-4470-A11D-33098E8AE985}" type="slidenum">
              <a:rPr lang="nl-NL" smtClean="0"/>
              <a:t>‹nr.›</a:t>
            </a:fld>
            <a:endParaRPr lang="nl-NL"/>
          </a:p>
        </p:txBody>
      </p:sp>
      <p:pic>
        <p:nvPicPr>
          <p:cNvPr id="17" name="Afbeelding 16">
            <a:extLst>
              <a:ext uri="{FF2B5EF4-FFF2-40B4-BE49-F238E27FC236}">
                <a16:creationId xmlns:a16="http://schemas.microsoft.com/office/drawing/2014/main" id="{5B006E5F-982D-49E3-A07B-FAF003584207}"/>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0014331" y="-379776"/>
            <a:ext cx="2313542" cy="2513085"/>
          </a:xfrm>
          <a:prstGeom prst="rect">
            <a:avLst/>
          </a:prstGeom>
        </p:spPr>
      </p:pic>
    </p:spTree>
    <p:extLst>
      <p:ext uri="{BB962C8B-B14F-4D97-AF65-F5344CB8AC3E}">
        <p14:creationId xmlns:p14="http://schemas.microsoft.com/office/powerpoint/2010/main" val="332888682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100000"/>
        </a:lnSpc>
        <a:spcBef>
          <a:spcPct val="0"/>
        </a:spcBef>
        <a:buNone/>
        <a:defRPr sz="4400" b="1" kern="1200">
          <a:solidFill>
            <a:schemeClr val="bg1"/>
          </a:solidFill>
          <a:latin typeface="Industry-Bold" panose="00000800000000000000"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Fira Sans" panose="020B05030500000200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utterstock_1060479184.mov" descr="shutterstock_1060479184.mov">
            <a:hlinkClick r:id="" action="ppaction://media"/>
            <a:extLst>
              <a:ext uri="{FF2B5EF4-FFF2-40B4-BE49-F238E27FC236}">
                <a16:creationId xmlns:a16="http://schemas.microsoft.com/office/drawing/2014/main" id="{6B6DB171-B159-2B44-B9AA-AE6FCDE57BB0}"/>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rotWithShape="1">
          <a:blip r:embed="rId5"/>
          <a:srcRect/>
          <a:stretch/>
        </p:blipFill>
        <p:spPr>
          <a:xfrm>
            <a:off x="3548" y="6536"/>
            <a:ext cx="12188453" cy="6848094"/>
          </a:xfrm>
        </p:spPr>
      </p:pic>
      <p:sp>
        <p:nvSpPr>
          <p:cNvPr id="7" name="Titel 6">
            <a:extLst>
              <a:ext uri="{FF2B5EF4-FFF2-40B4-BE49-F238E27FC236}">
                <a16:creationId xmlns:a16="http://schemas.microsoft.com/office/drawing/2014/main" id="{C0832B52-B655-3A4E-9CE4-B9CE97054ED8}"/>
              </a:ext>
            </a:extLst>
          </p:cNvPr>
          <p:cNvSpPr>
            <a:spLocks noGrp="1"/>
          </p:cNvSpPr>
          <p:nvPr>
            <p:ph type="title"/>
          </p:nvPr>
        </p:nvSpPr>
        <p:spPr/>
        <p:txBody>
          <a:bodyPr/>
          <a:lstStyle/>
          <a:p>
            <a:r>
              <a:rPr lang="nl-NL"/>
              <a:t>oZone: Het kennis- en deelplatform voor de techniek</a:t>
            </a:r>
          </a:p>
        </p:txBody>
      </p:sp>
      <p:sp>
        <p:nvSpPr>
          <p:cNvPr id="4" name="Rechthoek 3">
            <a:extLst>
              <a:ext uri="{FF2B5EF4-FFF2-40B4-BE49-F238E27FC236}">
                <a16:creationId xmlns:a16="http://schemas.microsoft.com/office/drawing/2014/main" id="{A3B19086-6815-4680-AB7A-9CAE7F10305B}"/>
              </a:ext>
            </a:extLst>
          </p:cNvPr>
          <p:cNvSpPr/>
          <p:nvPr/>
        </p:nvSpPr>
        <p:spPr>
          <a:xfrm>
            <a:off x="-172212" y="6201521"/>
            <a:ext cx="12536424" cy="656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Fira Sans"/>
              <a:ea typeface="+mn-ea"/>
              <a:cs typeface="+mn-cs"/>
            </a:endParaRPr>
          </a:p>
        </p:txBody>
      </p:sp>
      <p:pic>
        <p:nvPicPr>
          <p:cNvPr id="3" name="Afbeelding 2">
            <a:extLst>
              <a:ext uri="{FF2B5EF4-FFF2-40B4-BE49-F238E27FC236}">
                <a16:creationId xmlns:a16="http://schemas.microsoft.com/office/drawing/2014/main" id="{33607A5C-A174-4D3E-B3B9-ADE21344CCBF}"/>
              </a:ext>
            </a:extLst>
          </p:cNvPr>
          <p:cNvPicPr>
            <a:picLocks noChangeAspect="1"/>
          </p:cNvPicPr>
          <p:nvPr/>
        </p:nvPicPr>
        <p:blipFill>
          <a:blip r:embed="rId6"/>
          <a:stretch>
            <a:fillRect/>
          </a:stretch>
        </p:blipFill>
        <p:spPr>
          <a:xfrm>
            <a:off x="2910670" y="6215536"/>
            <a:ext cx="2621450" cy="512389"/>
          </a:xfrm>
          <a:prstGeom prst="rect">
            <a:avLst/>
          </a:prstGeom>
        </p:spPr>
      </p:pic>
      <p:pic>
        <p:nvPicPr>
          <p:cNvPr id="2" name="Afbeelding 1">
            <a:extLst>
              <a:ext uri="{FF2B5EF4-FFF2-40B4-BE49-F238E27FC236}">
                <a16:creationId xmlns:a16="http://schemas.microsoft.com/office/drawing/2014/main" id="{A57D5DE6-C618-4084-8FC6-803AF63D93E8}"/>
              </a:ext>
            </a:extLst>
          </p:cNvPr>
          <p:cNvPicPr>
            <a:picLocks noChangeAspect="1"/>
          </p:cNvPicPr>
          <p:nvPr/>
        </p:nvPicPr>
        <p:blipFill>
          <a:blip r:embed="rId7"/>
          <a:stretch>
            <a:fillRect/>
          </a:stretch>
        </p:blipFill>
        <p:spPr>
          <a:xfrm>
            <a:off x="576072" y="6281929"/>
            <a:ext cx="1560568" cy="343326"/>
          </a:xfrm>
          <a:prstGeom prst="rect">
            <a:avLst/>
          </a:prstGeom>
        </p:spPr>
      </p:pic>
    </p:spTree>
    <p:extLst>
      <p:ext uri="{BB962C8B-B14F-4D97-AF65-F5344CB8AC3E}">
        <p14:creationId xmlns:p14="http://schemas.microsoft.com/office/powerpoint/2010/main" val="163928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a:t>Mijn medewerkers willen zich ontwikkelen, hoe faciliteer ik dat?</a:t>
            </a:r>
          </a:p>
          <a:p>
            <a:pPr marL="0" indent="0">
              <a:buNone/>
            </a:pPr>
            <a:endParaRPr lang="nl-NL" sz="1800" b="1"/>
          </a:p>
          <a:p>
            <a:pPr marL="0" indent="0">
              <a:buNone/>
            </a:pPr>
            <a:endParaRPr lang="nl-NL" sz="1800" b="1"/>
          </a:p>
          <a:p>
            <a:pPr marL="0" indent="0">
              <a:buNone/>
            </a:pPr>
            <a:endParaRPr lang="nl-NL" sz="1800" b="1"/>
          </a:p>
          <a:p>
            <a:pPr marL="0" indent="0">
              <a:buNone/>
            </a:pPr>
            <a:br>
              <a:rPr lang="nl-NL" sz="1800" b="1"/>
            </a:br>
            <a:r>
              <a:rPr lang="nl-NL" sz="1800" b="1"/>
              <a:t>Laagdrempelig leren</a:t>
            </a:r>
          </a:p>
        </p:txBody>
      </p:sp>
    </p:spTree>
    <p:extLst>
      <p:ext uri="{BB962C8B-B14F-4D97-AF65-F5344CB8AC3E}">
        <p14:creationId xmlns:p14="http://schemas.microsoft.com/office/powerpoint/2010/main" val="161659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a:t>Hoe geef ik medewerkers meer achtergrondinformatie zodat ze ook beter begrijpen hoe iets werkt.</a:t>
            </a:r>
          </a:p>
          <a:p>
            <a:pPr marL="0" indent="0">
              <a:buNone/>
            </a:pPr>
            <a:endParaRPr lang="nl-NL"/>
          </a:p>
          <a:p>
            <a:pPr marL="0" indent="0">
              <a:buNone/>
            </a:pPr>
            <a:r>
              <a:rPr lang="nl-NL" sz="1800"/>
              <a:t>Hoe zorg ik ervoor dat ik niet steeds hetzelfde hoef uit te leggen over de basis van een bepaalde handeling? </a:t>
            </a:r>
            <a:endParaRPr lang="nl-NL" sz="1800" b="1"/>
          </a:p>
          <a:p>
            <a:pPr marL="0" indent="0">
              <a:buNone/>
            </a:pPr>
            <a:br>
              <a:rPr lang="nl-NL" b="1"/>
            </a:br>
            <a:endParaRPr lang="nl-NL" b="1"/>
          </a:p>
          <a:p>
            <a:pPr marL="0" indent="0">
              <a:buNone/>
            </a:pPr>
            <a:r>
              <a:rPr lang="nl-NL" sz="1800" b="1"/>
              <a:t>Technisch vakmanschap vergroten</a:t>
            </a:r>
          </a:p>
        </p:txBody>
      </p:sp>
    </p:spTree>
    <p:extLst>
      <p:ext uri="{BB962C8B-B14F-4D97-AF65-F5344CB8AC3E}">
        <p14:creationId xmlns:p14="http://schemas.microsoft.com/office/powerpoint/2010/main" val="1779705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a:t>Hoe houd ik bij welke opleiding iemand buiten oZone heeft gevolgd en of een certificaat nog geldig is?</a:t>
            </a:r>
          </a:p>
          <a:p>
            <a:pPr marL="0" indent="0">
              <a:buNone/>
            </a:pPr>
            <a:endParaRPr lang="nl-NL"/>
          </a:p>
          <a:p>
            <a:pPr marL="0" indent="0">
              <a:buNone/>
            </a:pPr>
            <a:r>
              <a:rPr lang="nl-NL" sz="1800"/>
              <a:t>Onze medewerkers worden op verschillende plekken ingezet. Hoe houd ik bij welke kennis en vaardigheden zij hebben in mijn bedrijf?</a:t>
            </a:r>
          </a:p>
          <a:p>
            <a:pPr marL="0" indent="0">
              <a:buNone/>
            </a:pPr>
            <a:endParaRPr lang="nl-NL" sz="1800"/>
          </a:p>
          <a:p>
            <a:pPr marL="0" indent="0">
              <a:buNone/>
            </a:pPr>
            <a:r>
              <a:rPr lang="nl-NL" sz="1800" b="1"/>
              <a:t>Structuur in leren en ontwikkelen</a:t>
            </a:r>
          </a:p>
        </p:txBody>
      </p:sp>
    </p:spTree>
    <p:extLst>
      <p:ext uri="{BB962C8B-B14F-4D97-AF65-F5344CB8AC3E}">
        <p14:creationId xmlns:p14="http://schemas.microsoft.com/office/powerpoint/2010/main" val="3680372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a:t>We hebben veel nieuwe medewerkers, hoe krijg ik iemand snel productief (zonder in te leveren op kwaliteit / veiligheid)?</a:t>
            </a:r>
          </a:p>
          <a:p>
            <a:pPr marL="0" indent="0">
              <a:buNone/>
            </a:pPr>
            <a:endParaRPr lang="nl-NL" sz="1800"/>
          </a:p>
          <a:p>
            <a:pPr marL="0" indent="0">
              <a:buNone/>
            </a:pPr>
            <a:endParaRPr lang="nl-NL" sz="1800" b="1"/>
          </a:p>
          <a:p>
            <a:pPr marL="0" indent="0">
              <a:buNone/>
            </a:pPr>
            <a:endParaRPr lang="nl-NL" b="1"/>
          </a:p>
          <a:p>
            <a:pPr marL="0" indent="0">
              <a:buNone/>
            </a:pPr>
            <a:r>
              <a:rPr lang="nl-NL" sz="1800" b="1"/>
              <a:t>Introductie en inwerken</a:t>
            </a:r>
          </a:p>
        </p:txBody>
      </p:sp>
    </p:spTree>
    <p:extLst>
      <p:ext uri="{BB962C8B-B14F-4D97-AF65-F5344CB8AC3E}">
        <p14:creationId xmlns:p14="http://schemas.microsoft.com/office/powerpoint/2010/main" val="2150562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a:t>Onze medewerkers kennen de basis, maar ieder doet het net iets anders. Hoe zorg ik dat er meer eenduidig wordt gewerkt, zodat kwaliteit en productiviteit verbeteren?</a:t>
            </a:r>
          </a:p>
          <a:p>
            <a:pPr marL="0" indent="0">
              <a:buNone/>
            </a:pPr>
            <a:endParaRPr lang="nl-NL" sz="1800"/>
          </a:p>
          <a:p>
            <a:pPr marL="0" indent="0">
              <a:buNone/>
            </a:pPr>
            <a:endParaRPr lang="nl-NL" sz="1800" b="1"/>
          </a:p>
          <a:p>
            <a:pPr marL="0" indent="0">
              <a:buNone/>
            </a:pPr>
            <a:endParaRPr lang="nl-NL" b="1"/>
          </a:p>
          <a:p>
            <a:pPr marL="0" indent="0">
              <a:buNone/>
            </a:pPr>
            <a:r>
              <a:rPr lang="nl-NL" sz="1800" b="1"/>
              <a:t>Bedrijfsdoelen sneller realiseren</a:t>
            </a:r>
          </a:p>
        </p:txBody>
      </p:sp>
    </p:spTree>
    <p:extLst>
      <p:ext uri="{BB962C8B-B14F-4D97-AF65-F5344CB8AC3E}">
        <p14:creationId xmlns:p14="http://schemas.microsoft.com/office/powerpoint/2010/main" val="349522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a:t>Hoe zorg ik dat mijn leverancier / klant / dealer alles weet over mijn product?</a:t>
            </a:r>
          </a:p>
          <a:p>
            <a:pPr marL="0" indent="0">
              <a:buNone/>
            </a:pPr>
            <a:endParaRPr lang="nl-NL" sz="1800"/>
          </a:p>
          <a:p>
            <a:pPr marL="0" indent="0">
              <a:buNone/>
            </a:pPr>
            <a:endParaRPr lang="nl-NL" sz="1800" b="1"/>
          </a:p>
          <a:p>
            <a:pPr marL="0" indent="0">
              <a:buNone/>
            </a:pPr>
            <a:endParaRPr lang="nl-NL" b="1"/>
          </a:p>
          <a:p>
            <a:pPr marL="0" indent="0">
              <a:buNone/>
            </a:pPr>
            <a:br>
              <a:rPr lang="nl-NL" b="1"/>
            </a:br>
            <a:r>
              <a:rPr lang="nl-NL" sz="1800" b="1"/>
              <a:t>Kennisdelen</a:t>
            </a:r>
          </a:p>
        </p:txBody>
      </p:sp>
    </p:spTree>
    <p:extLst>
      <p:ext uri="{BB962C8B-B14F-4D97-AF65-F5344CB8AC3E}">
        <p14:creationId xmlns:p14="http://schemas.microsoft.com/office/powerpoint/2010/main" val="45007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a:t>Hoe vind ik onderwijsmateriaal dat gemaakt is door het bedrijfsleven?</a:t>
            </a:r>
          </a:p>
          <a:p>
            <a:pPr marL="0" indent="0">
              <a:buNone/>
            </a:pPr>
            <a:endParaRPr lang="nl-NL" sz="1800"/>
          </a:p>
          <a:p>
            <a:pPr marL="0" indent="0">
              <a:buNone/>
            </a:pPr>
            <a:endParaRPr lang="nl-NL" sz="1800" b="1"/>
          </a:p>
          <a:p>
            <a:pPr marL="0" indent="0">
              <a:buNone/>
            </a:pPr>
            <a:endParaRPr lang="nl-NL" b="1"/>
          </a:p>
          <a:p>
            <a:pPr marL="0" indent="0">
              <a:buNone/>
            </a:pPr>
            <a:br>
              <a:rPr lang="nl-NL" b="1"/>
            </a:br>
            <a:r>
              <a:rPr lang="nl-NL" sz="1800" b="1"/>
              <a:t>Onderwijs </a:t>
            </a:r>
          </a:p>
        </p:txBody>
      </p:sp>
    </p:spTree>
    <p:extLst>
      <p:ext uri="{BB962C8B-B14F-4D97-AF65-F5344CB8AC3E}">
        <p14:creationId xmlns:p14="http://schemas.microsoft.com/office/powerpoint/2010/main" val="1073501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Vraagstukken tijdens de pilot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a:t>Welke vraagstukken leven er bij ons in het bedrijf? </a:t>
            </a:r>
          </a:p>
        </p:txBody>
      </p:sp>
    </p:spTree>
    <p:extLst>
      <p:ext uri="{BB962C8B-B14F-4D97-AF65-F5344CB8AC3E}">
        <p14:creationId xmlns:p14="http://schemas.microsoft.com/office/powerpoint/2010/main" val="3365125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a:t>oZone pilot</a:t>
            </a:r>
            <a:br>
              <a:rPr lang="nl-NL"/>
            </a:br>
            <a:br>
              <a:rPr lang="nl-NL"/>
            </a:br>
            <a:r>
              <a:rPr lang="nl-NL" sz="2400" b="0">
                <a:latin typeface="+mn-lt"/>
              </a:rPr>
              <a:t>4</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852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oZone pilot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endParaRPr lang="nl-NL" b="1"/>
          </a:p>
          <a:p>
            <a:r>
              <a:rPr lang="nl-NL"/>
              <a:t>Bijdrage leveren aan het behalen van de bedrijfsdoelen</a:t>
            </a:r>
          </a:p>
          <a:p>
            <a:r>
              <a:rPr lang="nl-NL"/>
              <a:t>Testen en voorbereiden</a:t>
            </a:r>
          </a:p>
          <a:p>
            <a:r>
              <a:rPr lang="nl-NL"/>
              <a:t>Wat levert deze pilot op</a:t>
            </a:r>
          </a:p>
          <a:p>
            <a:r>
              <a:rPr lang="nl-NL"/>
              <a:t>Wat en wie is nodig voor de pilot </a:t>
            </a:r>
          </a:p>
          <a:p>
            <a:pPr marL="0" indent="0">
              <a:buNone/>
            </a:pPr>
            <a:r>
              <a:rPr lang="nl-NL" sz="1800"/>
              <a:t> </a:t>
            </a:r>
          </a:p>
        </p:txBody>
      </p:sp>
    </p:spTree>
    <p:extLst>
      <p:ext uri="{BB962C8B-B14F-4D97-AF65-F5344CB8AC3E}">
        <p14:creationId xmlns:p14="http://schemas.microsoft.com/office/powerpoint/2010/main" val="248171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p:txBody>
          <a:bodyPr/>
          <a:lstStyle/>
          <a:p>
            <a:r>
              <a:rPr lang="nl-NL" sz="4000"/>
              <a:t>Wat is oZone?</a:t>
            </a:r>
            <a:br>
              <a:rPr lang="nl-NL"/>
            </a:br>
            <a:br>
              <a:rPr lang="nl-NL"/>
            </a:br>
            <a:br>
              <a:rPr lang="nl-NL" sz="3600"/>
            </a:br>
            <a:r>
              <a:rPr lang="nl-NL" sz="2200" b="0">
                <a:latin typeface="+mn-lt"/>
              </a:rPr>
              <a:t>1</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80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a:t>Wat kost oZone?</a:t>
            </a:r>
            <a:br>
              <a:rPr lang="nl-NL"/>
            </a:br>
            <a:br>
              <a:rPr lang="nl-NL"/>
            </a:br>
            <a:r>
              <a:rPr lang="nl-NL" sz="2400" b="0">
                <a:latin typeface="+mn-lt"/>
              </a:rPr>
              <a:t>5</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75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435219"/>
            <a:ext cx="9882831" cy="1325563"/>
          </a:xfrm>
        </p:spPr>
        <p:txBody>
          <a:bodyPr/>
          <a:lstStyle/>
          <a:p>
            <a:r>
              <a:rPr lang="nl-NL"/>
              <a:t>Kosteloos?</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r>
              <a:rPr lang="nl-NL"/>
              <a:t>Financiering vanuit sectorgelden</a:t>
            </a:r>
          </a:p>
          <a:p>
            <a:r>
              <a:rPr lang="nl-NL"/>
              <a:t>Kosteloos voor bedrijven aangesloten bij A+O Metalektro, OOM, OOC, </a:t>
            </a:r>
            <a:r>
              <a:rPr lang="nl-NL" err="1"/>
              <a:t>Savantis</a:t>
            </a:r>
            <a:endParaRPr lang="nl-NL"/>
          </a:p>
          <a:p>
            <a:r>
              <a:rPr lang="nl-NL"/>
              <a:t>Voor bedrijven buiten de sector: €1.500,- per jaar (incl. btw)</a:t>
            </a:r>
          </a:p>
          <a:p>
            <a:endParaRPr lang="nl-NL"/>
          </a:p>
          <a:p>
            <a:r>
              <a:rPr lang="nl-NL"/>
              <a:t>Door en voor de sector</a:t>
            </a:r>
          </a:p>
          <a:p>
            <a:r>
              <a:rPr lang="nl-NL"/>
              <a:t>De bibliotheek wordt gezamenlijk gevuld</a:t>
            </a:r>
          </a:p>
          <a:p>
            <a:r>
              <a:rPr lang="nl-NL"/>
              <a:t>Online leeromgeving waarin kennismakers en -delers gelijk zijn</a:t>
            </a:r>
          </a:p>
        </p:txBody>
      </p:sp>
    </p:spTree>
    <p:extLst>
      <p:ext uri="{BB962C8B-B14F-4D97-AF65-F5344CB8AC3E}">
        <p14:creationId xmlns:p14="http://schemas.microsoft.com/office/powerpoint/2010/main" val="37333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a:t>Hoe nu verder?</a:t>
            </a:r>
            <a:br>
              <a:rPr lang="nl-NL"/>
            </a:br>
            <a:br>
              <a:rPr lang="nl-NL"/>
            </a:br>
            <a:br>
              <a:rPr lang="nl-NL"/>
            </a:br>
            <a:r>
              <a:rPr lang="nl-NL" sz="2400" b="0">
                <a:latin typeface="+mn-lt"/>
              </a:rPr>
              <a:t>6</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06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latin typeface="Industry-Bold"/>
              </a:rPr>
              <a:t>Hoe gaan we aan de slag? </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pPr marL="0" indent="0">
              <a:buNone/>
            </a:pPr>
            <a:r>
              <a:rPr lang="nl-NL" sz="2000" b="1"/>
              <a:t>oZone-adviseur</a:t>
            </a:r>
          </a:p>
          <a:p>
            <a:pPr lvl="1"/>
            <a:r>
              <a:rPr lang="nl-NL"/>
              <a:t>Basisovereenkomst afsluiten </a:t>
            </a:r>
          </a:p>
          <a:p>
            <a:pPr lvl="1"/>
            <a:r>
              <a:rPr lang="nl-NL"/>
              <a:t>oZone-bedrijfsomgeving (60 dagen)</a:t>
            </a:r>
          </a:p>
          <a:p>
            <a:pPr lvl="1"/>
            <a:r>
              <a:rPr lang="nl-NL"/>
              <a:t>Starten met de pilot</a:t>
            </a:r>
          </a:p>
        </p:txBody>
      </p:sp>
    </p:spTree>
    <p:extLst>
      <p:ext uri="{BB962C8B-B14F-4D97-AF65-F5344CB8AC3E}">
        <p14:creationId xmlns:p14="http://schemas.microsoft.com/office/powerpoint/2010/main" val="303664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utterstock_1060479184.mov" descr="shutterstock_1060479184.mov">
            <a:hlinkClick r:id="" action="ppaction://media"/>
            <a:extLst>
              <a:ext uri="{FF2B5EF4-FFF2-40B4-BE49-F238E27FC236}">
                <a16:creationId xmlns:a16="http://schemas.microsoft.com/office/drawing/2014/main" id="{6B6DB171-B159-2B44-B9AA-AE6FCDE57BB0}"/>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rotWithShape="1">
          <a:blip r:embed="rId5"/>
          <a:srcRect/>
          <a:stretch/>
        </p:blipFill>
        <p:spPr>
          <a:xfrm>
            <a:off x="3548" y="6536"/>
            <a:ext cx="12188453" cy="6848094"/>
          </a:xfrm>
        </p:spPr>
      </p:pic>
      <p:sp>
        <p:nvSpPr>
          <p:cNvPr id="7" name="Titel 6">
            <a:extLst>
              <a:ext uri="{FF2B5EF4-FFF2-40B4-BE49-F238E27FC236}">
                <a16:creationId xmlns:a16="http://schemas.microsoft.com/office/drawing/2014/main" id="{C0832B52-B655-3A4E-9CE4-B9CE97054ED8}"/>
              </a:ext>
            </a:extLst>
          </p:cNvPr>
          <p:cNvSpPr>
            <a:spLocks noGrp="1"/>
          </p:cNvSpPr>
          <p:nvPr>
            <p:ph type="title"/>
          </p:nvPr>
        </p:nvSpPr>
        <p:spPr/>
        <p:txBody>
          <a:bodyPr>
            <a:normAutofit/>
          </a:bodyPr>
          <a:lstStyle/>
          <a:p>
            <a:r>
              <a:rPr lang="nl-NL" sz="4000"/>
              <a:t>Nog vragen?</a:t>
            </a:r>
          </a:p>
        </p:txBody>
      </p:sp>
      <p:sp>
        <p:nvSpPr>
          <p:cNvPr id="4" name="Rechthoek 3">
            <a:extLst>
              <a:ext uri="{FF2B5EF4-FFF2-40B4-BE49-F238E27FC236}">
                <a16:creationId xmlns:a16="http://schemas.microsoft.com/office/drawing/2014/main" id="{A3B19086-6815-4680-AB7A-9CAE7F10305B}"/>
              </a:ext>
            </a:extLst>
          </p:cNvPr>
          <p:cNvSpPr/>
          <p:nvPr/>
        </p:nvSpPr>
        <p:spPr>
          <a:xfrm>
            <a:off x="-172212" y="6201521"/>
            <a:ext cx="12536424" cy="656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Fira Sans"/>
              <a:ea typeface="+mn-ea"/>
              <a:cs typeface="+mn-cs"/>
            </a:endParaRPr>
          </a:p>
        </p:txBody>
      </p:sp>
      <p:pic>
        <p:nvPicPr>
          <p:cNvPr id="3" name="Afbeelding 2">
            <a:extLst>
              <a:ext uri="{FF2B5EF4-FFF2-40B4-BE49-F238E27FC236}">
                <a16:creationId xmlns:a16="http://schemas.microsoft.com/office/drawing/2014/main" id="{33607A5C-A174-4D3E-B3B9-ADE21344CCBF}"/>
              </a:ext>
            </a:extLst>
          </p:cNvPr>
          <p:cNvPicPr>
            <a:picLocks noChangeAspect="1"/>
          </p:cNvPicPr>
          <p:nvPr/>
        </p:nvPicPr>
        <p:blipFill>
          <a:blip r:embed="rId6"/>
          <a:stretch>
            <a:fillRect/>
          </a:stretch>
        </p:blipFill>
        <p:spPr>
          <a:xfrm>
            <a:off x="2910670" y="6215536"/>
            <a:ext cx="2621450" cy="512389"/>
          </a:xfrm>
          <a:prstGeom prst="rect">
            <a:avLst/>
          </a:prstGeom>
        </p:spPr>
      </p:pic>
      <p:pic>
        <p:nvPicPr>
          <p:cNvPr id="2" name="Afbeelding 1">
            <a:extLst>
              <a:ext uri="{FF2B5EF4-FFF2-40B4-BE49-F238E27FC236}">
                <a16:creationId xmlns:a16="http://schemas.microsoft.com/office/drawing/2014/main" id="{A57D5DE6-C618-4084-8FC6-803AF63D93E8}"/>
              </a:ext>
            </a:extLst>
          </p:cNvPr>
          <p:cNvPicPr>
            <a:picLocks noChangeAspect="1"/>
          </p:cNvPicPr>
          <p:nvPr/>
        </p:nvPicPr>
        <p:blipFill>
          <a:blip r:embed="rId7"/>
          <a:stretch>
            <a:fillRect/>
          </a:stretch>
        </p:blipFill>
        <p:spPr>
          <a:xfrm>
            <a:off x="576072" y="6281929"/>
            <a:ext cx="1560568" cy="343326"/>
          </a:xfrm>
          <a:prstGeom prst="rect">
            <a:avLst/>
          </a:prstGeom>
        </p:spPr>
      </p:pic>
    </p:spTree>
    <p:extLst>
      <p:ext uri="{BB962C8B-B14F-4D97-AF65-F5344CB8AC3E}">
        <p14:creationId xmlns:p14="http://schemas.microsoft.com/office/powerpoint/2010/main" val="14425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Wat is </a:t>
            </a:r>
            <a:r>
              <a:rPr lang="nl-NL" err="1"/>
              <a:t>oZone</a:t>
            </a:r>
            <a:r>
              <a:rPr lang="nl-NL"/>
              <a: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b="1"/>
              <a:t>Online kennis- en deelplatform</a:t>
            </a:r>
          </a:p>
          <a:p>
            <a:r>
              <a:rPr lang="nl-NL" sz="1800"/>
              <a:t>Bevat een bibliotheek met kant-en-klare inhoud</a:t>
            </a:r>
          </a:p>
          <a:p>
            <a:pPr marL="0" indent="0">
              <a:buNone/>
            </a:pPr>
            <a:endParaRPr lang="nl-NL" sz="1800"/>
          </a:p>
          <a:p>
            <a:pPr marL="0" indent="0">
              <a:buNone/>
            </a:pPr>
            <a:r>
              <a:rPr lang="nl-NL"/>
              <a:t>We</a:t>
            </a:r>
            <a:r>
              <a:rPr lang="nl-NL" sz="1800"/>
              <a:t> kunnen:</a:t>
            </a:r>
          </a:p>
          <a:p>
            <a:r>
              <a:rPr lang="nl-NL" sz="1800"/>
              <a:t>Onderwerpen makkelijk en snel aanpassen</a:t>
            </a:r>
          </a:p>
          <a:p>
            <a:r>
              <a:rPr lang="nl-NL" sz="1800"/>
              <a:t>E-learning zelf ontwikkelen </a:t>
            </a:r>
          </a:p>
          <a:p>
            <a:r>
              <a:rPr lang="nl-NL" sz="1800"/>
              <a:t>Onderwerpen delen</a:t>
            </a:r>
          </a:p>
          <a:p>
            <a:r>
              <a:rPr lang="nl-NL" sz="1800"/>
              <a:t>(Externe) opleidingsactiviteiten registreren</a:t>
            </a:r>
          </a:p>
        </p:txBody>
      </p:sp>
      <p:pic>
        <p:nvPicPr>
          <p:cNvPr id="2" name="Afbeelding 1">
            <a:extLst>
              <a:ext uri="{FF2B5EF4-FFF2-40B4-BE49-F238E27FC236}">
                <a16:creationId xmlns:a16="http://schemas.microsoft.com/office/drawing/2014/main" id="{16A9C79D-6FE9-A78C-33AE-467C5D220634}"/>
              </a:ext>
            </a:extLst>
          </p:cNvPr>
          <p:cNvPicPr>
            <a:picLocks noChangeAspect="1"/>
          </p:cNvPicPr>
          <p:nvPr/>
        </p:nvPicPr>
        <p:blipFill>
          <a:blip r:embed="rId3"/>
          <a:stretch>
            <a:fillRect/>
          </a:stretch>
        </p:blipFill>
        <p:spPr>
          <a:xfrm>
            <a:off x="6457860" y="1631888"/>
            <a:ext cx="5412147" cy="3957484"/>
          </a:xfrm>
          <a:prstGeom prst="rect">
            <a:avLst/>
          </a:prstGeom>
        </p:spPr>
      </p:pic>
    </p:spTree>
    <p:extLst>
      <p:ext uri="{BB962C8B-B14F-4D97-AF65-F5344CB8AC3E}">
        <p14:creationId xmlns:p14="http://schemas.microsoft.com/office/powerpoint/2010/main" val="297278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411818" cy="1582546"/>
          </a:xfrm>
        </p:spPr>
        <p:txBody>
          <a:bodyPr>
            <a:normAutofit fontScale="90000"/>
          </a:bodyPr>
          <a:lstStyle/>
          <a:p>
            <a:r>
              <a:rPr lang="nl-NL"/>
              <a:t>Hoe is oZone opgebouwd?</a:t>
            </a:r>
            <a:br>
              <a:rPr lang="nl-NL" sz="4900"/>
            </a:br>
            <a:br>
              <a:rPr lang="nl-NL"/>
            </a:br>
            <a:br>
              <a:rPr lang="nl-NL"/>
            </a:br>
            <a:r>
              <a:rPr lang="nl-NL" sz="2400" b="0">
                <a:latin typeface="+mn-lt"/>
              </a:rPr>
              <a:t>2</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04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Hoe is </a:t>
            </a:r>
            <a:r>
              <a:rPr lang="nl-NL" err="1"/>
              <a:t>oZone</a:t>
            </a:r>
            <a:r>
              <a:rPr lang="nl-NL"/>
              <a:t> opgebouwd?</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r>
              <a:rPr lang="nl-NL" b="1"/>
              <a:t>Openbare bibliotheek voor iedereen</a:t>
            </a:r>
          </a:p>
          <a:p>
            <a:r>
              <a:rPr lang="nl-NL" b="1"/>
              <a:t>Afgeschermde bedrijfsomgeving</a:t>
            </a:r>
          </a:p>
          <a:p>
            <a:pPr lvl="1">
              <a:buFont typeface="Courier New" panose="02070309020205020404" pitchFamily="49" charset="0"/>
              <a:buChar char="o"/>
            </a:pPr>
            <a:r>
              <a:rPr lang="nl-NL"/>
              <a:t>Wij bepalen wie toegang heeft tot onze eigen bedrijfsomgeving</a:t>
            </a:r>
          </a:p>
          <a:p>
            <a:pPr lvl="1">
              <a:buFont typeface="Courier New" panose="02070309020205020404" pitchFamily="49" charset="0"/>
              <a:buChar char="o"/>
            </a:pPr>
            <a:r>
              <a:rPr lang="nl-NL"/>
              <a:t>Ons eigen bedrijfsaanbod is alleen zichtbaar voor onze deelnemers  </a:t>
            </a:r>
          </a:p>
          <a:p>
            <a:r>
              <a:rPr lang="nl-NL" b="1"/>
              <a:t>Onderwerpen delen </a:t>
            </a:r>
          </a:p>
          <a:p>
            <a:pPr lvl="1">
              <a:buFont typeface="Courier New" panose="02070309020205020404" pitchFamily="49" charset="0"/>
              <a:buChar char="o"/>
            </a:pPr>
            <a:r>
              <a:rPr lang="nl-NL"/>
              <a:t>Met andere bedrijven</a:t>
            </a:r>
          </a:p>
          <a:p>
            <a:pPr lvl="1">
              <a:buFont typeface="Courier New" panose="02070309020205020404" pitchFamily="49" charset="0"/>
              <a:buChar char="o"/>
            </a:pPr>
            <a:r>
              <a:rPr lang="nl-NL"/>
              <a:t>Met de openbare bibliotheek </a:t>
            </a:r>
          </a:p>
        </p:txBody>
      </p:sp>
    </p:spTree>
    <p:extLst>
      <p:ext uri="{BB962C8B-B14F-4D97-AF65-F5344CB8AC3E}">
        <p14:creationId xmlns:p14="http://schemas.microsoft.com/office/powerpoint/2010/main" val="29092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Hoe is </a:t>
            </a:r>
            <a:r>
              <a:rPr lang="nl-NL" err="1"/>
              <a:t>oZone</a:t>
            </a:r>
            <a:r>
              <a:rPr lang="nl-NL"/>
              <a:t> opgebouwd?</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pPr marL="0" indent="0">
              <a:buNone/>
            </a:pPr>
            <a:r>
              <a:rPr lang="nl-NL"/>
              <a:t>Je kunt:</a:t>
            </a:r>
          </a:p>
          <a:p>
            <a:r>
              <a:rPr lang="nl-NL"/>
              <a:t>Onderwerpen kant en klaar gebruiken</a:t>
            </a:r>
          </a:p>
          <a:p>
            <a:r>
              <a:rPr lang="nl-NL"/>
              <a:t>Onderwerpen kopiëren uit de bibliotheek en aanpassen</a:t>
            </a:r>
          </a:p>
          <a:p>
            <a:r>
              <a:rPr lang="nl-NL"/>
              <a:t>Onderwerpen zelf ontwikkelen</a:t>
            </a:r>
          </a:p>
          <a:p>
            <a:endParaRPr lang="nl-NL"/>
          </a:p>
          <a:p>
            <a:pPr marL="0" indent="0">
              <a:buNone/>
            </a:pPr>
            <a:r>
              <a:rPr lang="nl-NL"/>
              <a:t>Gebruik onderwerpen:</a:t>
            </a:r>
          </a:p>
          <a:p>
            <a:r>
              <a:rPr lang="nl-NL"/>
              <a:t>Losse onderwerpen in de bibliotheek</a:t>
            </a:r>
          </a:p>
          <a:p>
            <a:r>
              <a:rPr lang="nl-NL"/>
              <a:t>Onderwerpen bundelen in leerpaden </a:t>
            </a:r>
          </a:p>
          <a:p>
            <a:pPr lvl="1">
              <a:buFont typeface="Courier New" panose="02070309020205020404" pitchFamily="49" charset="0"/>
              <a:buChar char="o"/>
            </a:pPr>
            <a:r>
              <a:rPr lang="nl-NL"/>
              <a:t>Kant en klare </a:t>
            </a:r>
            <a:r>
              <a:rPr lang="nl-NL" err="1"/>
              <a:t>oZone</a:t>
            </a:r>
            <a:r>
              <a:rPr lang="nl-NL"/>
              <a:t>-leerpaden</a:t>
            </a:r>
          </a:p>
          <a:p>
            <a:pPr lvl="1">
              <a:buFont typeface="Courier New" panose="02070309020205020404" pitchFamily="49" charset="0"/>
              <a:buChar char="o"/>
            </a:pPr>
            <a:r>
              <a:rPr lang="nl-NL"/>
              <a:t>Zelf samen te stellen leerpaden</a:t>
            </a:r>
          </a:p>
        </p:txBody>
      </p:sp>
    </p:spTree>
    <p:extLst>
      <p:ext uri="{BB962C8B-B14F-4D97-AF65-F5344CB8AC3E}">
        <p14:creationId xmlns:p14="http://schemas.microsoft.com/office/powerpoint/2010/main" val="6076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E2E4E-CD24-4CCD-B7B5-B60AA128876E}"/>
              </a:ext>
            </a:extLst>
          </p:cNvPr>
          <p:cNvSpPr>
            <a:spLocks noGrp="1"/>
          </p:cNvSpPr>
          <p:nvPr>
            <p:ph type="title"/>
          </p:nvPr>
        </p:nvSpPr>
        <p:spPr/>
        <p:txBody>
          <a:bodyPr/>
          <a:lstStyle/>
          <a:p>
            <a:r>
              <a:rPr lang="nl-NL"/>
              <a:t>Kennisdelen</a:t>
            </a:r>
          </a:p>
        </p:txBody>
      </p:sp>
      <p:sp>
        <p:nvSpPr>
          <p:cNvPr id="7" name="Rechthoek 6">
            <a:extLst>
              <a:ext uri="{FF2B5EF4-FFF2-40B4-BE49-F238E27FC236}">
                <a16:creationId xmlns:a16="http://schemas.microsoft.com/office/drawing/2014/main" id="{920C3996-EB76-484C-9C21-B2C9552FB501}"/>
              </a:ext>
            </a:extLst>
          </p:cNvPr>
          <p:cNvSpPr/>
          <p:nvPr/>
        </p:nvSpPr>
        <p:spPr>
          <a:xfrm>
            <a:off x="955963" y="2117799"/>
            <a:ext cx="4233605" cy="3230058"/>
          </a:xfrm>
          <a:prstGeom prst="rect">
            <a:avLst/>
          </a:prstGeom>
          <a:solidFill>
            <a:srgbClr val="002665"/>
          </a:solidFill>
          <a:ln w="6350" cap="flat" cmpd="sng" algn="ctr">
            <a:solidFill>
              <a:srgbClr val="2195B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cxnSp>
        <p:nvCxnSpPr>
          <p:cNvPr id="8" name="Rechte verbindingslijn met pijl 7">
            <a:extLst>
              <a:ext uri="{FF2B5EF4-FFF2-40B4-BE49-F238E27FC236}">
                <a16:creationId xmlns:a16="http://schemas.microsoft.com/office/drawing/2014/main" id="{A567D39F-B0B9-4ED6-AF5A-26BED5AEAAFC}"/>
              </a:ext>
            </a:extLst>
          </p:cNvPr>
          <p:cNvCxnSpPr>
            <a:cxnSpLocks/>
          </p:cNvCxnSpPr>
          <p:nvPr/>
        </p:nvCxnSpPr>
        <p:spPr>
          <a:xfrm flipV="1">
            <a:off x="5570737" y="1711780"/>
            <a:ext cx="1345221" cy="698111"/>
          </a:xfrm>
          <a:prstGeom prst="straightConnector1">
            <a:avLst/>
          </a:prstGeom>
          <a:noFill/>
          <a:ln w="76200" cap="flat" cmpd="sng" algn="ctr">
            <a:solidFill>
              <a:srgbClr val="008285"/>
            </a:solidFill>
            <a:prstDash val="solid"/>
            <a:miter lim="800000"/>
            <a:tailEnd type="triangle"/>
          </a:ln>
          <a:effectLst/>
        </p:spPr>
      </p:cxnSp>
      <p:cxnSp>
        <p:nvCxnSpPr>
          <p:cNvPr id="9" name="Rechte verbindingslijn met pijl 8">
            <a:extLst>
              <a:ext uri="{FF2B5EF4-FFF2-40B4-BE49-F238E27FC236}">
                <a16:creationId xmlns:a16="http://schemas.microsoft.com/office/drawing/2014/main" id="{35B6BB52-A9FB-4FB4-B94E-1505786AA5F4}"/>
              </a:ext>
            </a:extLst>
          </p:cNvPr>
          <p:cNvCxnSpPr>
            <a:cxnSpLocks/>
          </p:cNvCxnSpPr>
          <p:nvPr/>
        </p:nvCxnSpPr>
        <p:spPr>
          <a:xfrm flipH="1">
            <a:off x="5695294" y="2063221"/>
            <a:ext cx="1345222" cy="693784"/>
          </a:xfrm>
          <a:prstGeom prst="straightConnector1">
            <a:avLst/>
          </a:prstGeom>
          <a:noFill/>
          <a:ln w="76200" cap="flat" cmpd="sng" algn="ctr">
            <a:solidFill>
              <a:srgbClr val="008285"/>
            </a:solidFill>
            <a:prstDash val="dash"/>
            <a:miter lim="800000"/>
            <a:tailEnd type="triangle"/>
          </a:ln>
          <a:effectLst/>
        </p:spPr>
      </p:cxnSp>
      <p:cxnSp>
        <p:nvCxnSpPr>
          <p:cNvPr id="10" name="Rechte verbindingslijn met pijl 9">
            <a:extLst>
              <a:ext uri="{FF2B5EF4-FFF2-40B4-BE49-F238E27FC236}">
                <a16:creationId xmlns:a16="http://schemas.microsoft.com/office/drawing/2014/main" id="{C615C5BD-987B-4251-87AF-56AF33369C66}"/>
              </a:ext>
            </a:extLst>
          </p:cNvPr>
          <p:cNvCxnSpPr>
            <a:cxnSpLocks/>
          </p:cNvCxnSpPr>
          <p:nvPr/>
        </p:nvCxnSpPr>
        <p:spPr>
          <a:xfrm>
            <a:off x="5623488" y="4648124"/>
            <a:ext cx="1292470" cy="806769"/>
          </a:xfrm>
          <a:prstGeom prst="straightConnector1">
            <a:avLst/>
          </a:prstGeom>
          <a:noFill/>
          <a:ln w="76200" cap="flat" cmpd="sng" algn="ctr">
            <a:solidFill>
              <a:srgbClr val="008285"/>
            </a:solidFill>
            <a:prstDash val="solid"/>
            <a:miter lim="800000"/>
            <a:tailEnd type="triangle"/>
          </a:ln>
          <a:effectLst/>
        </p:spPr>
      </p:cxnSp>
      <p:cxnSp>
        <p:nvCxnSpPr>
          <p:cNvPr id="11" name="Rechte verbindingslijn met pijl 10">
            <a:extLst>
              <a:ext uri="{FF2B5EF4-FFF2-40B4-BE49-F238E27FC236}">
                <a16:creationId xmlns:a16="http://schemas.microsoft.com/office/drawing/2014/main" id="{54D2B71F-9AA1-4E17-B321-18AF82D4B921}"/>
              </a:ext>
            </a:extLst>
          </p:cNvPr>
          <p:cNvCxnSpPr>
            <a:cxnSpLocks/>
          </p:cNvCxnSpPr>
          <p:nvPr/>
        </p:nvCxnSpPr>
        <p:spPr>
          <a:xfrm flipH="1" flipV="1">
            <a:off x="5500396" y="4995238"/>
            <a:ext cx="1331304" cy="822739"/>
          </a:xfrm>
          <a:prstGeom prst="straightConnector1">
            <a:avLst/>
          </a:prstGeom>
          <a:noFill/>
          <a:ln w="76200" cap="flat" cmpd="sng" algn="ctr">
            <a:solidFill>
              <a:srgbClr val="008285"/>
            </a:solidFill>
            <a:prstDash val="dash"/>
            <a:miter lim="800000"/>
            <a:tailEnd type="triangle"/>
          </a:ln>
          <a:effectLst/>
        </p:spPr>
      </p:cxnSp>
      <p:cxnSp>
        <p:nvCxnSpPr>
          <p:cNvPr id="12" name="Rechte verbindingslijn met pijl 11">
            <a:extLst>
              <a:ext uri="{FF2B5EF4-FFF2-40B4-BE49-F238E27FC236}">
                <a16:creationId xmlns:a16="http://schemas.microsoft.com/office/drawing/2014/main" id="{3D23A9FF-4C4A-4778-BA3F-58679D214223}"/>
              </a:ext>
            </a:extLst>
          </p:cNvPr>
          <p:cNvCxnSpPr>
            <a:cxnSpLocks/>
          </p:cNvCxnSpPr>
          <p:nvPr/>
        </p:nvCxnSpPr>
        <p:spPr>
          <a:xfrm>
            <a:off x="5628617" y="3556816"/>
            <a:ext cx="1292470" cy="0"/>
          </a:xfrm>
          <a:prstGeom prst="straightConnector1">
            <a:avLst/>
          </a:prstGeom>
          <a:noFill/>
          <a:ln w="76200" cap="flat" cmpd="sng" algn="ctr">
            <a:solidFill>
              <a:srgbClr val="008285"/>
            </a:solidFill>
            <a:prstDash val="solid"/>
            <a:miter lim="800000"/>
            <a:tailEnd type="triangle"/>
          </a:ln>
          <a:effectLst/>
        </p:spPr>
      </p:cxnSp>
      <p:cxnSp>
        <p:nvCxnSpPr>
          <p:cNvPr id="13" name="Rechte verbindingslijn met pijl 12">
            <a:extLst>
              <a:ext uri="{FF2B5EF4-FFF2-40B4-BE49-F238E27FC236}">
                <a16:creationId xmlns:a16="http://schemas.microsoft.com/office/drawing/2014/main" id="{591DF4F1-FB7B-428F-889D-01F1B1D177E7}"/>
              </a:ext>
            </a:extLst>
          </p:cNvPr>
          <p:cNvCxnSpPr>
            <a:cxnSpLocks/>
          </p:cNvCxnSpPr>
          <p:nvPr/>
        </p:nvCxnSpPr>
        <p:spPr>
          <a:xfrm flipH="1">
            <a:off x="5623489" y="3904583"/>
            <a:ext cx="1292469" cy="1"/>
          </a:xfrm>
          <a:prstGeom prst="straightConnector1">
            <a:avLst/>
          </a:prstGeom>
          <a:noFill/>
          <a:ln w="76200" cap="flat" cmpd="sng" algn="ctr">
            <a:solidFill>
              <a:srgbClr val="008285"/>
            </a:solidFill>
            <a:prstDash val="dash"/>
            <a:miter lim="800000"/>
            <a:tailEnd type="triangle"/>
          </a:ln>
          <a:effectLst/>
        </p:spPr>
      </p:cxnSp>
      <p:sp>
        <p:nvSpPr>
          <p:cNvPr id="15" name="Tekstvak 14">
            <a:extLst>
              <a:ext uri="{FF2B5EF4-FFF2-40B4-BE49-F238E27FC236}">
                <a16:creationId xmlns:a16="http://schemas.microsoft.com/office/drawing/2014/main" id="{34C643A8-305C-46F5-A5D5-4A54B763D94F}"/>
              </a:ext>
            </a:extLst>
          </p:cNvPr>
          <p:cNvSpPr txBox="1"/>
          <p:nvPr/>
        </p:nvSpPr>
        <p:spPr>
          <a:xfrm>
            <a:off x="1907017" y="1575072"/>
            <a:ext cx="24336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008285"/>
                </a:solidFill>
                <a:effectLst/>
                <a:uLnTx/>
                <a:uFillTx/>
                <a:latin typeface="Industry-Demi" panose="00000700000000000000" pitchFamily="2" charset="0"/>
                <a:ea typeface="+mn-ea"/>
                <a:cs typeface="+mn-cs"/>
              </a:rPr>
              <a:t>Openbare bibliotheek</a:t>
            </a:r>
          </a:p>
        </p:txBody>
      </p:sp>
      <p:cxnSp>
        <p:nvCxnSpPr>
          <p:cNvPr id="28" name="Rechte verbindingslijn met pijl 27">
            <a:extLst>
              <a:ext uri="{FF2B5EF4-FFF2-40B4-BE49-F238E27FC236}">
                <a16:creationId xmlns:a16="http://schemas.microsoft.com/office/drawing/2014/main" id="{BCC94C6E-4D21-470C-8D2C-3C2798678855}"/>
              </a:ext>
            </a:extLst>
          </p:cNvPr>
          <p:cNvCxnSpPr>
            <a:cxnSpLocks/>
          </p:cNvCxnSpPr>
          <p:nvPr/>
        </p:nvCxnSpPr>
        <p:spPr>
          <a:xfrm flipV="1">
            <a:off x="8456774" y="2649976"/>
            <a:ext cx="0" cy="542430"/>
          </a:xfrm>
          <a:prstGeom prst="straightConnector1">
            <a:avLst/>
          </a:prstGeom>
          <a:noFill/>
          <a:ln w="76200" cap="flat" cmpd="sng" algn="ctr">
            <a:solidFill>
              <a:srgbClr val="008285"/>
            </a:solidFill>
            <a:prstDash val="sysDash"/>
            <a:miter lim="800000"/>
            <a:tailEnd type="triangle"/>
          </a:ln>
          <a:effectLst/>
        </p:spPr>
      </p:cxnSp>
      <p:cxnSp>
        <p:nvCxnSpPr>
          <p:cNvPr id="29" name="Rechte verbindingslijn met pijl 28">
            <a:extLst>
              <a:ext uri="{FF2B5EF4-FFF2-40B4-BE49-F238E27FC236}">
                <a16:creationId xmlns:a16="http://schemas.microsoft.com/office/drawing/2014/main" id="{77E841A8-056B-4F9E-99AF-85B8D78C8CE2}"/>
              </a:ext>
            </a:extLst>
          </p:cNvPr>
          <p:cNvCxnSpPr>
            <a:cxnSpLocks/>
          </p:cNvCxnSpPr>
          <p:nvPr/>
        </p:nvCxnSpPr>
        <p:spPr>
          <a:xfrm>
            <a:off x="8733461" y="2649976"/>
            <a:ext cx="0" cy="542430"/>
          </a:xfrm>
          <a:prstGeom prst="straightConnector1">
            <a:avLst/>
          </a:prstGeom>
          <a:noFill/>
          <a:ln w="76200" cap="flat" cmpd="sng" algn="ctr">
            <a:solidFill>
              <a:srgbClr val="008285"/>
            </a:solidFill>
            <a:prstDash val="sysDash"/>
            <a:miter lim="800000"/>
            <a:tailEnd type="triangle"/>
          </a:ln>
          <a:effectLst/>
        </p:spPr>
      </p:cxnSp>
      <p:cxnSp>
        <p:nvCxnSpPr>
          <p:cNvPr id="30" name="Rechte verbindingslijn met pijl 29">
            <a:extLst>
              <a:ext uri="{FF2B5EF4-FFF2-40B4-BE49-F238E27FC236}">
                <a16:creationId xmlns:a16="http://schemas.microsoft.com/office/drawing/2014/main" id="{743B98C6-8C5B-4BEF-AE59-45E7CB447399}"/>
              </a:ext>
            </a:extLst>
          </p:cNvPr>
          <p:cNvCxnSpPr>
            <a:cxnSpLocks/>
          </p:cNvCxnSpPr>
          <p:nvPr/>
        </p:nvCxnSpPr>
        <p:spPr>
          <a:xfrm flipV="1">
            <a:off x="8456774" y="4487809"/>
            <a:ext cx="0" cy="563699"/>
          </a:xfrm>
          <a:prstGeom prst="straightConnector1">
            <a:avLst/>
          </a:prstGeom>
          <a:noFill/>
          <a:ln w="76200" cap="flat" cmpd="sng" algn="ctr">
            <a:solidFill>
              <a:srgbClr val="008285"/>
            </a:solidFill>
            <a:prstDash val="sysDash"/>
            <a:miter lim="800000"/>
            <a:tailEnd type="triangle"/>
          </a:ln>
          <a:effectLst/>
        </p:spPr>
      </p:cxnSp>
      <p:cxnSp>
        <p:nvCxnSpPr>
          <p:cNvPr id="31" name="Rechte verbindingslijn met pijl 30">
            <a:extLst>
              <a:ext uri="{FF2B5EF4-FFF2-40B4-BE49-F238E27FC236}">
                <a16:creationId xmlns:a16="http://schemas.microsoft.com/office/drawing/2014/main" id="{EEE0F185-522E-4D30-8B1B-0A560AD4C876}"/>
              </a:ext>
            </a:extLst>
          </p:cNvPr>
          <p:cNvCxnSpPr>
            <a:cxnSpLocks/>
          </p:cNvCxnSpPr>
          <p:nvPr/>
        </p:nvCxnSpPr>
        <p:spPr>
          <a:xfrm>
            <a:off x="8733461" y="4487809"/>
            <a:ext cx="0" cy="563699"/>
          </a:xfrm>
          <a:prstGeom prst="straightConnector1">
            <a:avLst/>
          </a:prstGeom>
          <a:noFill/>
          <a:ln w="76200" cap="flat" cmpd="sng" algn="ctr">
            <a:solidFill>
              <a:srgbClr val="008285"/>
            </a:solidFill>
            <a:prstDash val="sysDash"/>
            <a:miter lim="800000"/>
            <a:tailEnd type="triangle"/>
          </a:ln>
          <a:effectLst/>
        </p:spPr>
      </p:cxnSp>
      <p:pic>
        <p:nvPicPr>
          <p:cNvPr id="6" name="Schermopname maken 5">
            <a:hlinkClick r:id="" action="ppaction://media"/>
            <a:extLst>
              <a:ext uri="{FF2B5EF4-FFF2-40B4-BE49-F238E27FC236}">
                <a16:creationId xmlns:a16="http://schemas.microsoft.com/office/drawing/2014/main" id="{0772F609-A82C-92C4-E89D-93DFCFD124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5837" y="2210391"/>
            <a:ext cx="4128393" cy="3045002"/>
          </a:xfrm>
          <a:prstGeom prst="rect">
            <a:avLst/>
          </a:prstGeom>
        </p:spPr>
      </p:pic>
      <p:grpSp>
        <p:nvGrpSpPr>
          <p:cNvPr id="45" name="Groep 44">
            <a:extLst>
              <a:ext uri="{FF2B5EF4-FFF2-40B4-BE49-F238E27FC236}">
                <a16:creationId xmlns:a16="http://schemas.microsoft.com/office/drawing/2014/main" id="{9B0F48FB-50E1-6040-74EF-554ABD7B014C}"/>
              </a:ext>
            </a:extLst>
          </p:cNvPr>
          <p:cNvGrpSpPr/>
          <p:nvPr/>
        </p:nvGrpSpPr>
        <p:grpSpPr>
          <a:xfrm>
            <a:off x="7032064" y="1282945"/>
            <a:ext cx="2969083" cy="1390431"/>
            <a:chOff x="7032064" y="1282945"/>
            <a:chExt cx="2969083" cy="1390431"/>
          </a:xfrm>
        </p:grpSpPr>
        <p:sp>
          <p:nvSpPr>
            <p:cNvPr id="25" name="Rechthoek 24">
              <a:extLst>
                <a:ext uri="{FF2B5EF4-FFF2-40B4-BE49-F238E27FC236}">
                  <a16:creationId xmlns:a16="http://schemas.microsoft.com/office/drawing/2014/main" id="{2FDD45E2-A457-49D9-BBCA-A29B0C4C1B58}"/>
                </a:ext>
              </a:extLst>
            </p:cNvPr>
            <p:cNvSpPr/>
            <p:nvPr/>
          </p:nvSpPr>
          <p:spPr>
            <a:xfrm>
              <a:off x="7156758" y="1665376"/>
              <a:ext cx="2772000" cy="1008000"/>
            </a:xfrm>
            <a:prstGeom prst="rect">
              <a:avLst/>
            </a:prstGeom>
            <a:solidFill>
              <a:srgbClr val="005191"/>
            </a:solidFill>
            <a:ln w="6350" cap="flat" cmpd="sng" algn="ctr">
              <a:solidFill>
                <a:srgbClr val="00519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sp>
          <p:nvSpPr>
            <p:cNvPr id="26" name="Rechthoek 25">
              <a:extLst>
                <a:ext uri="{FF2B5EF4-FFF2-40B4-BE49-F238E27FC236}">
                  <a16:creationId xmlns:a16="http://schemas.microsoft.com/office/drawing/2014/main" id="{4B0F372C-62A1-4989-8A9B-B0CD68AC4D29}"/>
                </a:ext>
              </a:extLst>
            </p:cNvPr>
            <p:cNvSpPr/>
            <p:nvPr/>
          </p:nvSpPr>
          <p:spPr>
            <a:xfrm>
              <a:off x="7032064" y="1282945"/>
              <a:ext cx="2969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008285"/>
                  </a:solidFill>
                  <a:effectLst/>
                  <a:uLnTx/>
                  <a:uFillTx/>
                  <a:latin typeface="Industry-Demi" panose="00000700000000000000" pitchFamily="2" charset="0"/>
                  <a:ea typeface="+mn-ea"/>
                  <a:cs typeface="+mn-cs"/>
                </a:rPr>
                <a:t>eigen bibliotheek Bedrijf X</a:t>
              </a:r>
            </a:p>
          </p:txBody>
        </p:sp>
        <p:pic>
          <p:nvPicPr>
            <p:cNvPr id="33" name="Afbeelding 32">
              <a:extLst>
                <a:ext uri="{FF2B5EF4-FFF2-40B4-BE49-F238E27FC236}">
                  <a16:creationId xmlns:a16="http://schemas.microsoft.com/office/drawing/2014/main" id="{C6BBD7DC-6971-5E78-3C46-5D6FCE30766E}"/>
                </a:ext>
              </a:extLst>
            </p:cNvPr>
            <p:cNvPicPr>
              <a:picLocks noChangeAspect="1"/>
            </p:cNvPicPr>
            <p:nvPr/>
          </p:nvPicPr>
          <p:blipFill>
            <a:blip r:embed="rId6"/>
            <a:stretch>
              <a:fillRect/>
            </a:stretch>
          </p:blipFill>
          <p:spPr>
            <a:xfrm>
              <a:off x="7204177" y="1701155"/>
              <a:ext cx="2708173" cy="936000"/>
            </a:xfrm>
            <a:prstGeom prst="rect">
              <a:avLst/>
            </a:prstGeom>
          </p:spPr>
        </p:pic>
      </p:grpSp>
      <p:grpSp>
        <p:nvGrpSpPr>
          <p:cNvPr id="44" name="Groep 43">
            <a:extLst>
              <a:ext uri="{FF2B5EF4-FFF2-40B4-BE49-F238E27FC236}">
                <a16:creationId xmlns:a16="http://schemas.microsoft.com/office/drawing/2014/main" id="{8B6AD6AD-D3F3-2EAF-EFA5-0C82F4A256F1}"/>
              </a:ext>
            </a:extLst>
          </p:cNvPr>
          <p:cNvGrpSpPr/>
          <p:nvPr/>
        </p:nvGrpSpPr>
        <p:grpSpPr>
          <a:xfrm>
            <a:off x="7032064" y="3136708"/>
            <a:ext cx="2964273" cy="1390849"/>
            <a:chOff x="7032064" y="3136708"/>
            <a:chExt cx="2964273" cy="1390849"/>
          </a:xfrm>
        </p:grpSpPr>
        <p:sp>
          <p:nvSpPr>
            <p:cNvPr id="18" name="Rechthoek 17">
              <a:extLst>
                <a:ext uri="{FF2B5EF4-FFF2-40B4-BE49-F238E27FC236}">
                  <a16:creationId xmlns:a16="http://schemas.microsoft.com/office/drawing/2014/main" id="{C5516EF7-A0A4-492A-8172-131A09C213AA}"/>
                </a:ext>
              </a:extLst>
            </p:cNvPr>
            <p:cNvSpPr/>
            <p:nvPr/>
          </p:nvSpPr>
          <p:spPr>
            <a:xfrm>
              <a:off x="7032064" y="3136708"/>
              <a:ext cx="29642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008285"/>
                  </a:solidFill>
                  <a:effectLst/>
                  <a:uLnTx/>
                  <a:uFillTx/>
                  <a:latin typeface="Industry-Demi" panose="00000700000000000000" pitchFamily="2" charset="0"/>
                  <a:ea typeface="+mn-ea"/>
                  <a:cs typeface="+mn-cs"/>
                </a:rPr>
                <a:t>eigen bibliotheek Bedrijf Y</a:t>
              </a:r>
            </a:p>
          </p:txBody>
        </p:sp>
        <p:sp>
          <p:nvSpPr>
            <p:cNvPr id="17" name="Rechthoek 16">
              <a:extLst>
                <a:ext uri="{FF2B5EF4-FFF2-40B4-BE49-F238E27FC236}">
                  <a16:creationId xmlns:a16="http://schemas.microsoft.com/office/drawing/2014/main" id="{85F68077-D83D-4476-9A81-91FBC83CC204}"/>
                </a:ext>
              </a:extLst>
            </p:cNvPr>
            <p:cNvSpPr/>
            <p:nvPr/>
          </p:nvSpPr>
          <p:spPr>
            <a:xfrm>
              <a:off x="7165073" y="3519557"/>
              <a:ext cx="2772000" cy="1008000"/>
            </a:xfrm>
            <a:prstGeom prst="rect">
              <a:avLst/>
            </a:prstGeom>
            <a:solidFill>
              <a:srgbClr val="005191"/>
            </a:solidFill>
            <a:ln w="6350" cap="flat" cmpd="sng" algn="ctr">
              <a:solidFill>
                <a:srgbClr val="00519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pic>
          <p:nvPicPr>
            <p:cNvPr id="36" name="Afbeelding 35">
              <a:extLst>
                <a:ext uri="{FF2B5EF4-FFF2-40B4-BE49-F238E27FC236}">
                  <a16:creationId xmlns:a16="http://schemas.microsoft.com/office/drawing/2014/main" id="{7813EBAC-80ED-EDA4-8AAA-FDC6242703F8}"/>
                </a:ext>
              </a:extLst>
            </p:cNvPr>
            <p:cNvPicPr>
              <a:picLocks noChangeAspect="1"/>
            </p:cNvPicPr>
            <p:nvPr/>
          </p:nvPicPr>
          <p:blipFill>
            <a:blip r:embed="rId7"/>
            <a:stretch>
              <a:fillRect/>
            </a:stretch>
          </p:blipFill>
          <p:spPr>
            <a:xfrm>
              <a:off x="7219282" y="3552236"/>
              <a:ext cx="2684755" cy="936000"/>
            </a:xfrm>
            <a:prstGeom prst="rect">
              <a:avLst/>
            </a:prstGeom>
          </p:spPr>
        </p:pic>
      </p:grpSp>
      <p:grpSp>
        <p:nvGrpSpPr>
          <p:cNvPr id="43" name="Groep 42">
            <a:extLst>
              <a:ext uri="{FF2B5EF4-FFF2-40B4-BE49-F238E27FC236}">
                <a16:creationId xmlns:a16="http://schemas.microsoft.com/office/drawing/2014/main" id="{0318CF03-2C83-5E40-8C59-E2957AB62E58}"/>
              </a:ext>
            </a:extLst>
          </p:cNvPr>
          <p:cNvGrpSpPr/>
          <p:nvPr/>
        </p:nvGrpSpPr>
        <p:grpSpPr>
          <a:xfrm>
            <a:off x="7023751" y="4978525"/>
            <a:ext cx="3103735" cy="1377332"/>
            <a:chOff x="7023751" y="4978525"/>
            <a:chExt cx="3103735" cy="1377332"/>
          </a:xfrm>
        </p:grpSpPr>
        <p:sp>
          <p:nvSpPr>
            <p:cNvPr id="21" name="Rechthoek 20">
              <a:extLst>
                <a:ext uri="{FF2B5EF4-FFF2-40B4-BE49-F238E27FC236}">
                  <a16:creationId xmlns:a16="http://schemas.microsoft.com/office/drawing/2014/main" id="{0383C2BB-8BA0-4973-B753-A09F01F48060}"/>
                </a:ext>
              </a:extLst>
            </p:cNvPr>
            <p:cNvSpPr/>
            <p:nvPr/>
          </p:nvSpPr>
          <p:spPr>
            <a:xfrm>
              <a:off x="7156759" y="5347857"/>
              <a:ext cx="2772000" cy="1008000"/>
            </a:xfrm>
            <a:prstGeom prst="rect">
              <a:avLst/>
            </a:prstGeom>
            <a:solidFill>
              <a:srgbClr val="005191"/>
            </a:solidFill>
            <a:ln w="6350" cap="flat" cmpd="sng" algn="ctr">
              <a:solidFill>
                <a:srgbClr val="00519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sp>
          <p:nvSpPr>
            <p:cNvPr id="22" name="Rechthoek 21">
              <a:extLst>
                <a:ext uri="{FF2B5EF4-FFF2-40B4-BE49-F238E27FC236}">
                  <a16:creationId xmlns:a16="http://schemas.microsoft.com/office/drawing/2014/main" id="{280795A4-E38F-43D3-A468-FD255AC080F8}"/>
                </a:ext>
              </a:extLst>
            </p:cNvPr>
            <p:cNvSpPr/>
            <p:nvPr/>
          </p:nvSpPr>
          <p:spPr>
            <a:xfrm>
              <a:off x="7023751" y="4978525"/>
              <a:ext cx="31037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008285"/>
                  </a:solidFill>
                  <a:effectLst/>
                  <a:uLnTx/>
                  <a:uFillTx/>
                  <a:latin typeface="Industry-Demi" panose="00000700000000000000" pitchFamily="2" charset="0"/>
                  <a:ea typeface="+mn-ea"/>
                  <a:cs typeface="+mn-cs"/>
                </a:rPr>
                <a:t>eigen bibliotheek Onderwijs</a:t>
              </a:r>
            </a:p>
          </p:txBody>
        </p:sp>
        <p:pic>
          <p:nvPicPr>
            <p:cNvPr id="39" name="Afbeelding 38">
              <a:extLst>
                <a:ext uri="{FF2B5EF4-FFF2-40B4-BE49-F238E27FC236}">
                  <a16:creationId xmlns:a16="http://schemas.microsoft.com/office/drawing/2014/main" id="{AD51EA4E-C7F1-278C-DFBD-97F9761B61DA}"/>
                </a:ext>
              </a:extLst>
            </p:cNvPr>
            <p:cNvPicPr>
              <a:picLocks noChangeAspect="1"/>
            </p:cNvPicPr>
            <p:nvPr/>
          </p:nvPicPr>
          <p:blipFill>
            <a:blip r:embed="rId8"/>
            <a:stretch>
              <a:fillRect/>
            </a:stretch>
          </p:blipFill>
          <p:spPr>
            <a:xfrm>
              <a:off x="7205614" y="5387998"/>
              <a:ext cx="2674288" cy="936000"/>
            </a:xfrm>
            <a:prstGeom prst="rect">
              <a:avLst/>
            </a:prstGeom>
          </p:spPr>
        </p:pic>
      </p:grpSp>
    </p:spTree>
    <p:extLst>
      <p:ext uri="{BB962C8B-B14F-4D97-AF65-F5344CB8AC3E}">
        <p14:creationId xmlns:p14="http://schemas.microsoft.com/office/powerpoint/2010/main" val="8347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6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a:t>Rollen en rechten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r>
              <a:rPr lang="nl-NL"/>
              <a:t>Lerende</a:t>
            </a:r>
          </a:p>
          <a:p>
            <a:r>
              <a:rPr lang="nl-NL"/>
              <a:t>Opleidingscoördinator</a:t>
            </a:r>
          </a:p>
          <a:p>
            <a:r>
              <a:rPr lang="nl-NL"/>
              <a:t>Teambeheerder</a:t>
            </a:r>
          </a:p>
          <a:p>
            <a:r>
              <a:rPr lang="nl-NL"/>
              <a:t>Teamleider</a:t>
            </a:r>
          </a:p>
          <a:p>
            <a:r>
              <a:rPr lang="nl-NL"/>
              <a:t>Praktijkbegeleider</a:t>
            </a:r>
          </a:p>
          <a:p>
            <a:r>
              <a:rPr lang="nl-NL"/>
              <a:t>Trainer</a:t>
            </a:r>
          </a:p>
          <a:p>
            <a:r>
              <a:rPr lang="nl-NL"/>
              <a:t>Auteur</a:t>
            </a:r>
          </a:p>
        </p:txBody>
      </p:sp>
    </p:spTree>
    <p:extLst>
      <p:ext uri="{BB962C8B-B14F-4D97-AF65-F5344CB8AC3E}">
        <p14:creationId xmlns:p14="http://schemas.microsoft.com/office/powerpoint/2010/main" val="241736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158799" y="2445703"/>
            <a:ext cx="7078024" cy="1966594"/>
          </a:xfrm>
        </p:spPr>
        <p:txBody>
          <a:bodyPr>
            <a:normAutofit fontScale="90000"/>
          </a:bodyPr>
          <a:lstStyle/>
          <a:p>
            <a:r>
              <a:rPr lang="nl-NL"/>
              <a:t>Voor welke vraagstukken kunnen we oZone inzetten? </a:t>
            </a:r>
            <a:br>
              <a:rPr lang="nl-NL"/>
            </a:br>
            <a:br>
              <a:rPr lang="nl-NL"/>
            </a:br>
            <a:r>
              <a:rPr lang="nl-NL" sz="2400" b="0">
                <a:latin typeface="+mn-lt"/>
              </a:rPr>
              <a:t>3</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68530"/>
      </p:ext>
    </p:extLst>
  </p:cSld>
  <p:clrMapOvr>
    <a:masterClrMapping/>
  </p:clrMapOvr>
</p:sld>
</file>

<file path=ppt/theme/theme1.xml><?xml version="1.0" encoding="utf-8"?>
<a:theme xmlns:a="http://schemas.openxmlformats.org/drawingml/2006/main" name="Kantoorthema">
  <a:themeElements>
    <a:clrScheme name="Aangepast 60">
      <a:dk1>
        <a:srgbClr val="000000"/>
      </a:dk1>
      <a:lt1>
        <a:srgbClr val="FFFFFF"/>
      </a:lt1>
      <a:dk2>
        <a:srgbClr val="44546A"/>
      </a:dk2>
      <a:lt2>
        <a:srgbClr val="E7E6E6"/>
      </a:lt2>
      <a:accent1>
        <a:srgbClr val="D2232A"/>
      </a:accent1>
      <a:accent2>
        <a:srgbClr val="008285"/>
      </a:accent2>
      <a:accent3>
        <a:srgbClr val="002665"/>
      </a:accent3>
      <a:accent4>
        <a:srgbClr val="005191"/>
      </a:accent4>
      <a:accent5>
        <a:srgbClr val="5D1E79"/>
      </a:accent5>
      <a:accent6>
        <a:srgbClr val="951B0A"/>
      </a:accent6>
      <a:hlink>
        <a:srgbClr val="F58220"/>
      </a:hlink>
      <a:folHlink>
        <a:srgbClr val="FEBC11"/>
      </a:folHlink>
    </a:clrScheme>
    <a:fontScheme name="ozone">
      <a:majorFont>
        <a:latin typeface="Industry-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ME-1981-0Zone-sjabloon-Df.pptx" id="{C43D3505-78AB-44A8-9CC5-594A025E029A}" vid="{D1F6706D-BCAF-4B21-BDAD-317301923A7E}"/>
    </a:ext>
  </a:extLst>
</a:theme>
</file>

<file path=ppt/theme/theme2.xml><?xml version="1.0" encoding="utf-8"?>
<a:theme xmlns:a="http://schemas.openxmlformats.org/drawingml/2006/main" name="1_Kantoorthema">
  <a:themeElements>
    <a:clrScheme name="Aangepast 60">
      <a:dk1>
        <a:srgbClr val="000000"/>
      </a:dk1>
      <a:lt1>
        <a:srgbClr val="FFFFFF"/>
      </a:lt1>
      <a:dk2>
        <a:srgbClr val="44546A"/>
      </a:dk2>
      <a:lt2>
        <a:srgbClr val="E7E6E6"/>
      </a:lt2>
      <a:accent1>
        <a:srgbClr val="D2232A"/>
      </a:accent1>
      <a:accent2>
        <a:srgbClr val="008285"/>
      </a:accent2>
      <a:accent3>
        <a:srgbClr val="002665"/>
      </a:accent3>
      <a:accent4>
        <a:srgbClr val="005191"/>
      </a:accent4>
      <a:accent5>
        <a:srgbClr val="5D1E79"/>
      </a:accent5>
      <a:accent6>
        <a:srgbClr val="951B0A"/>
      </a:accent6>
      <a:hlink>
        <a:srgbClr val="F58220"/>
      </a:hlink>
      <a:folHlink>
        <a:srgbClr val="FEBC11"/>
      </a:folHlink>
    </a:clrScheme>
    <a:fontScheme name="ozone">
      <a:majorFont>
        <a:latin typeface="Industry-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45fd352-d576-41e9-b2c8-ac0067a42ba5">
      <Terms xmlns="http://schemas.microsoft.com/office/infopath/2007/PartnerControls"/>
    </lcf76f155ced4ddcb4097134ff3c332f>
    <TaxCatchAll xmlns="7b9bcb09-47d1-42bd-bd3b-fa03537fa08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4DFA207B898843AF5CFC779D9DE468" ma:contentTypeVersion="17" ma:contentTypeDescription="Een nieuw document maken." ma:contentTypeScope="" ma:versionID="00f63110be49e5866e440d7dbdabaafd">
  <xsd:schema xmlns:xsd="http://www.w3.org/2001/XMLSchema" xmlns:xs="http://www.w3.org/2001/XMLSchema" xmlns:p="http://schemas.microsoft.com/office/2006/metadata/properties" xmlns:ns2="545fd352-d576-41e9-b2c8-ac0067a42ba5" xmlns:ns3="750450ff-c728-428d-9649-80ebe5b737e7" xmlns:ns4="7b9bcb09-47d1-42bd-bd3b-fa03537fa08f" targetNamespace="http://schemas.microsoft.com/office/2006/metadata/properties" ma:root="true" ma:fieldsID="d22dc7a3772392efe19e395857b9d246" ns2:_="" ns3:_="" ns4:_="">
    <xsd:import namespace="545fd352-d576-41e9-b2c8-ac0067a42ba5"/>
    <xsd:import namespace="750450ff-c728-428d-9649-80ebe5b737e7"/>
    <xsd:import namespace="7b9bcb09-47d1-42bd-bd3b-fa03537fa0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fd352-d576-41e9-b2c8-ac0067a42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673e8b5b-a092-4b70-8f1c-af8805ff6a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0450ff-c728-428d-9649-80ebe5b737e7"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9bcb09-47d1-42bd-bd3b-fa03537fa08f"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5fc9a58-52ea-4019-9ade-a28503080468}" ma:internalName="TaxCatchAll" ma:showField="CatchAllData" ma:web="7b9bcb09-47d1-42bd-bd3b-fa03537fa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10EF25-3C0B-4A0A-89D9-663907788871}">
  <ds:schemaRefs>
    <ds:schemaRef ds:uri="http://schemas.microsoft.com/sharepoint/v3/contenttype/forms"/>
  </ds:schemaRefs>
</ds:datastoreItem>
</file>

<file path=customXml/itemProps2.xml><?xml version="1.0" encoding="utf-8"?>
<ds:datastoreItem xmlns:ds="http://schemas.openxmlformats.org/officeDocument/2006/customXml" ds:itemID="{7F86CA35-7680-4D04-AB7B-04F3DA0DEAB0}">
  <ds:schemaRefs>
    <ds:schemaRef ds:uri="545fd352-d576-41e9-b2c8-ac0067a42ba5"/>
    <ds:schemaRef ds:uri="750450ff-c728-428d-9649-80ebe5b737e7"/>
    <ds:schemaRef ds:uri="7b9bcb09-47d1-42bd-bd3b-fa03537fa0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C0C1A57-82B2-4C32-B291-9B77D2971BCD}">
  <ds:schemaRefs>
    <ds:schemaRef ds:uri="545fd352-d576-41e9-b2c8-ac0067a42ba5"/>
    <ds:schemaRef ds:uri="750450ff-c728-428d-9649-80ebe5b737e7"/>
    <ds:schemaRef ds:uri="7b9bcb09-47d1-42bd-bd3b-fa03537fa0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AOME-1981-0Zone-sjabloon-Df</Template>
  <Application>Microsoft Office PowerPoint</Application>
  <PresentationFormat>Breedbeeld</PresentationFormat>
  <Slides>24</Slides>
  <Notes>22</Notes>
  <HiddenSlides>0</HiddenSlides>
  <ScaleCrop>false</ScaleCrop>
  <HeadingPairs>
    <vt:vector size="4" baseType="variant">
      <vt:variant>
        <vt:lpstr>Thema</vt:lpstr>
      </vt:variant>
      <vt:variant>
        <vt:i4>2</vt:i4>
      </vt:variant>
      <vt:variant>
        <vt:lpstr>Diatitels</vt:lpstr>
      </vt:variant>
      <vt:variant>
        <vt:i4>24</vt:i4>
      </vt:variant>
    </vt:vector>
  </HeadingPairs>
  <TitlesOfParts>
    <vt:vector size="26" baseType="lpstr">
      <vt:lpstr>Kantoorthema</vt:lpstr>
      <vt:lpstr>1_Kantoorthema</vt:lpstr>
      <vt:lpstr>oZone: Het kennis- en deelplatform voor de techniek</vt:lpstr>
      <vt:lpstr>Wat is oZone?   1</vt:lpstr>
      <vt:lpstr>Wat is oZone?</vt:lpstr>
      <vt:lpstr>Hoe is oZone opgebouwd?   2</vt:lpstr>
      <vt:lpstr>Hoe is oZone opgebouwd?</vt:lpstr>
      <vt:lpstr>Hoe is oZone opgebouwd?</vt:lpstr>
      <vt:lpstr>Kennisdelen</vt:lpstr>
      <vt:lpstr>Rollen en rechten</vt:lpstr>
      <vt:lpstr>Voor welke vraagstukken kunnen we oZone inzetten?   3</vt:lpstr>
      <vt:lpstr>Vraagstukken</vt:lpstr>
      <vt:lpstr>Vraagstukken</vt:lpstr>
      <vt:lpstr>Vraagstukken</vt:lpstr>
      <vt:lpstr>Vraagstukken</vt:lpstr>
      <vt:lpstr>Vraagstukken</vt:lpstr>
      <vt:lpstr>Vraagstukken</vt:lpstr>
      <vt:lpstr>Vraagstukken</vt:lpstr>
      <vt:lpstr>Vraagstukken tijdens de pilot</vt:lpstr>
      <vt:lpstr>oZone pilot  4</vt:lpstr>
      <vt:lpstr>oZone pilot</vt:lpstr>
      <vt:lpstr>Wat kost oZone?  5</vt:lpstr>
      <vt:lpstr>Kosteloos?</vt:lpstr>
      <vt:lpstr>Hoe nu verder?   6</vt:lpstr>
      <vt:lpstr>Hoe gaan we aan de slag? </vt:lpstr>
      <vt:lpstr>Nog vragen?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nieuw hoofdstuk van de presentatie  Begin van nieuw hoofdstuk</dc:title>
  <dc:subject/>
  <dc:creator>Robin Nicholson</dc:creator>
  <cp:keywords/>
  <dc:description/>
  <cp:revision>2</cp:revision>
  <cp:lastPrinted>2021-07-19T12:48:17Z</cp:lastPrinted>
  <dcterms:created xsi:type="dcterms:W3CDTF">2021-12-02T08:25:27Z</dcterms:created>
  <dcterms:modified xsi:type="dcterms:W3CDTF">2025-05-09T14:06:17Z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0x010100F44DFA207B898843AF5CFC779D9DE468</vt:lpwstr>
  </property>
  <property fmtid="{D5CDD505-2E9C-101B-9397-08002B2CF9AE}" pid="3" name="MediaServiceImageTags">
    <vt:lpwstr/>
  </property>
</Properties>
</file>