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0" r:id="rId5"/>
  </p:sldMasterIdLst>
  <p:notesMasterIdLst>
    <p:notesMasterId r:id="rId30"/>
  </p:notesMasterIdLst>
  <p:sldIdLst>
    <p:sldId id="264" r:id="rId6"/>
    <p:sldId id="268" r:id="rId7"/>
    <p:sldId id="266" r:id="rId8"/>
    <p:sldId id="279" r:id="rId9"/>
    <p:sldId id="280" r:id="rId10"/>
    <p:sldId id="281" r:id="rId11"/>
    <p:sldId id="291" r:id="rId12"/>
    <p:sldId id="282" r:id="rId13"/>
    <p:sldId id="269" r:id="rId14"/>
    <p:sldId id="270" r:id="rId15"/>
    <p:sldId id="271" r:id="rId16"/>
    <p:sldId id="272" r:id="rId17"/>
    <p:sldId id="274" r:id="rId18"/>
    <p:sldId id="275" r:id="rId19"/>
    <p:sldId id="276" r:id="rId20"/>
    <p:sldId id="277" r:id="rId21"/>
    <p:sldId id="278" r:id="rId22"/>
    <p:sldId id="284" r:id="rId23"/>
    <p:sldId id="293" r:id="rId24"/>
    <p:sldId id="292" r:id="rId25"/>
    <p:sldId id="285" r:id="rId26"/>
    <p:sldId id="286" r:id="rId27"/>
    <p:sldId id="287" r:id="rId28"/>
    <p:sldId id="29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Industry-Bold" panose="020B0604020202020204" charset="0"/>
      <p:regular r:id="rId39"/>
    </p:embeddedFont>
    <p:embeddedFont>
      <p:font typeface="Industry-Demi" panose="020B0604020202020204" charset="0"/>
      <p:regular r:id="rId4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1298" userDrawn="1">
          <p15:clr>
            <a:srgbClr val="A4A3A4"/>
          </p15:clr>
        </p15:guide>
        <p15:guide id="3" orient="horz" pos="24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65"/>
    <a:srgbClr val="F58220"/>
    <a:srgbClr val="FEBC1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D630C-6F6B-484A-A63D-4C1CE887FC4A}" v="110" dt="2022-04-22T09:02:42.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872" autoAdjust="0"/>
  </p:normalViewPr>
  <p:slideViewPr>
    <p:cSldViewPr snapToGrid="0">
      <p:cViewPr varScale="1">
        <p:scale>
          <a:sx n="59" d="100"/>
          <a:sy n="59" d="100"/>
        </p:scale>
        <p:origin x="1570" y="58"/>
      </p:cViewPr>
      <p:guideLst>
        <p:guide pos="529"/>
        <p:guide orient="horz" pos="1298"/>
        <p:guide orient="horz" pos="24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E4553-CE0B-4E51-850D-85DCF7D959A6}" type="datetimeFigureOut">
              <a:rPr lang="nl-NL" smtClean="0"/>
              <a:t>3-5-2022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D66DD-2285-48E2-A3F1-0B730BDC4195}" type="slidenum">
              <a:rPr lang="nl-NL" smtClean="0"/>
              <a:t>‹nr.›</a:t>
            </a:fld>
            <a:endParaRPr lang="nl-NL"/>
          </a:p>
        </p:txBody>
      </p:sp>
    </p:spTree>
    <p:extLst>
      <p:ext uri="{BB962C8B-B14F-4D97-AF65-F5344CB8AC3E}">
        <p14:creationId xmlns:p14="http://schemas.microsoft.com/office/powerpoint/2010/main" val="386461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a:t>
            </a:fld>
            <a:endParaRPr lang="nl-NL"/>
          </a:p>
        </p:txBody>
      </p:sp>
    </p:spTree>
    <p:extLst>
      <p:ext uri="{BB962C8B-B14F-4D97-AF65-F5344CB8AC3E}">
        <p14:creationId xmlns:p14="http://schemas.microsoft.com/office/powerpoint/2010/main" val="254053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bedrijven zoeken naar een manier om achtergrondinformatie te delen zodat er meer kennis komt. </a:t>
            </a:r>
          </a:p>
          <a:p>
            <a:endParaRPr lang="nl-NL" dirty="0"/>
          </a:p>
          <a:p>
            <a:r>
              <a:rPr lang="nl-NL" dirty="0"/>
              <a:t>oZone is ideaal om te gebruiken als informatiebank. Zo vergroten we het technische vakmanschap binnen de organisatie.</a:t>
            </a:r>
          </a:p>
          <a:p>
            <a:r>
              <a:rPr lang="nl-NL" dirty="0"/>
              <a:t>Ook wanneer er veel fouten worden gemaakt bij een machine of bij een handeling, kan oZone helpen. De senior vakman hoeft niet steeds uit te leggen hoe iets werkt, technische theorie staat in oZone waar dan naar verwezen kan worden. Dit scheelt tijd en zorgt voor minder fouten op den duur.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11</a:t>
            </a:fld>
            <a:endParaRPr lang="nl-NL"/>
          </a:p>
        </p:txBody>
      </p:sp>
    </p:spTree>
    <p:extLst>
      <p:ext uri="{BB962C8B-B14F-4D97-AF65-F5344CB8AC3E}">
        <p14:creationId xmlns:p14="http://schemas.microsoft.com/office/powerpoint/2010/main" val="59583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bedrijven zijn op zoek naar het structureren van leren en ontwikkelen. Er wordt vaak nog gewerkt met een Excel waarin staat wie wanneer welke training heeft gedaan… In oZone kunnen we de structuur aanbrengen in leren en ontwikkelen. We kunnen in een rapportage in 1x zien wat een individu, team of hele organisatie wel of niet heeft afgerond. Zo hebben we in oZone een overzicht over welke kennis of vaardigheden de werknemers beschikken.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12</a:t>
            </a:fld>
            <a:endParaRPr lang="nl-NL"/>
          </a:p>
        </p:txBody>
      </p:sp>
    </p:spTree>
    <p:extLst>
      <p:ext uri="{BB962C8B-B14F-4D97-AF65-F5344CB8AC3E}">
        <p14:creationId xmlns:p14="http://schemas.microsoft.com/office/powerpoint/2010/main" val="316599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hoe zit het met de basiskennis? Hoe zorg je ervoor dat nieuwe medewerkers zo snel mogelijk productief zijn zonder in te leveren op kwaliteit of veiligheid? We kunnen ons inwerktraject in oZone zetten.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13</a:t>
            </a:fld>
            <a:endParaRPr lang="nl-NL"/>
          </a:p>
        </p:txBody>
      </p:sp>
    </p:spTree>
    <p:extLst>
      <p:ext uri="{BB962C8B-B14F-4D97-AF65-F5344CB8AC3E}">
        <p14:creationId xmlns:p14="http://schemas.microsoft.com/office/powerpoint/2010/main" val="374295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Onze medewerkers kennen de basis, maar ieder doet het net iets anders. Hoe zorg ik dat er meer eenduidig wordt gewerkt, zodat kwaliteit en productiviteit verbeteren?  </a:t>
            </a:r>
          </a:p>
          <a:p>
            <a:pPr marL="0" indent="0">
              <a:buNone/>
            </a:pPr>
            <a:r>
              <a:rPr lang="nl-NL" sz="1200" dirty="0"/>
              <a:t>Als we kennis delen over de werkwijze bij ons, kan het ertoe bijdragen dat de medewerkers sneller, veiliger of met hogere kwaliteit werken. Zo kunnen we onze bedrijfsdoelen sneller realiseren.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14</a:t>
            </a:fld>
            <a:endParaRPr lang="nl-NL"/>
          </a:p>
        </p:txBody>
      </p:sp>
    </p:spTree>
    <p:extLst>
      <p:ext uri="{BB962C8B-B14F-4D97-AF65-F5344CB8AC3E}">
        <p14:creationId xmlns:p14="http://schemas.microsoft.com/office/powerpoint/2010/main" val="174011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handig om met onze samenwerkpartners op dezelfde pagina te zitten qua inhoud. Als we de kennis over ons product in oZone delen en met onze samenwerkpartners delen, dan </a:t>
            </a:r>
            <a:r>
              <a:rPr lang="nl-NL" dirty="0" err="1"/>
              <a:t>kunnnen</a:t>
            </a:r>
            <a:r>
              <a:rPr lang="nl-NL" dirty="0"/>
              <a:t> we ze dat laten maken. Wij bepalen welke kennis we delen en met wie.</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15</a:t>
            </a:fld>
            <a:endParaRPr lang="nl-NL"/>
          </a:p>
        </p:txBody>
      </p:sp>
    </p:spTree>
    <p:extLst>
      <p:ext uri="{BB962C8B-B14F-4D97-AF65-F5344CB8AC3E}">
        <p14:creationId xmlns:p14="http://schemas.microsoft.com/office/powerpoint/2010/main" val="350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Onderwijs wil steeds dichter bij het bedrijfsleven zitten als het gaat om de invulling van de lesstof. Het is mooi als we met de onderwijsinstelling kunnen samenwerken, door ze bijvoorbeeld al een introductie in ons bedrijf mee te laten geven aan de leerlingen die bij ons starten.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16</a:t>
            </a:fld>
            <a:endParaRPr lang="nl-NL"/>
          </a:p>
        </p:txBody>
      </p:sp>
    </p:spTree>
    <p:extLst>
      <p:ext uri="{BB962C8B-B14F-4D97-AF65-F5344CB8AC3E}">
        <p14:creationId xmlns:p14="http://schemas.microsoft.com/office/powerpoint/2010/main" val="313041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vraagstukken leven er in ons bedrijf?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17</a:t>
            </a:fld>
            <a:endParaRPr lang="nl-NL"/>
          </a:p>
        </p:txBody>
      </p:sp>
    </p:spTree>
    <p:extLst>
      <p:ext uri="{BB962C8B-B14F-4D97-AF65-F5344CB8AC3E}">
        <p14:creationId xmlns:p14="http://schemas.microsoft.com/office/powerpoint/2010/main" val="407722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18</a:t>
            </a:fld>
            <a:endParaRPr lang="nl-NL"/>
          </a:p>
        </p:txBody>
      </p:sp>
    </p:spTree>
    <p:extLst>
      <p:ext uri="{BB962C8B-B14F-4D97-AF65-F5344CB8AC3E}">
        <p14:creationId xmlns:p14="http://schemas.microsoft.com/office/powerpoint/2010/main" val="184692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hier iets over je pilot. Beantwoord bijvoorbeeld deze vragen: </a:t>
            </a:r>
          </a:p>
          <a:p>
            <a:pPr marL="0" indent="0">
              <a:buNone/>
            </a:pPr>
            <a:r>
              <a:rPr lang="nl-NL" i="0" dirty="0"/>
              <a:t>- op welke manier kan oZone een bijdrage leveren aan het behalen van de bedrijfsdoelen</a:t>
            </a:r>
          </a:p>
          <a:p>
            <a:pPr marL="0" indent="0">
              <a:buNone/>
            </a:pPr>
            <a:r>
              <a:rPr lang="nl-NL" i="0" dirty="0"/>
              <a:t>- Hoe wil je dit in het klein wil testen en voorbereiden</a:t>
            </a:r>
          </a:p>
          <a:p>
            <a:pPr marL="0" indent="0">
              <a:buNone/>
            </a:pPr>
            <a:r>
              <a:rPr lang="nl-NL" i="0" dirty="0"/>
              <a:t>- wat levert deze pilot op en</a:t>
            </a:r>
          </a:p>
          <a:p>
            <a:pPr marL="0" indent="0">
              <a:buNone/>
            </a:pPr>
            <a:r>
              <a:rPr lang="nl-NL" i="0" dirty="0"/>
              <a:t>- wat en wie heb je voor de pilot nodig? </a:t>
            </a:r>
          </a:p>
          <a:p>
            <a:pPr marL="0" indent="0">
              <a:buNone/>
            </a:pPr>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19</a:t>
            </a:fld>
            <a:endParaRPr lang="nl-NL"/>
          </a:p>
        </p:txBody>
      </p:sp>
    </p:spTree>
    <p:extLst>
      <p:ext uri="{BB962C8B-B14F-4D97-AF65-F5344CB8AC3E}">
        <p14:creationId xmlns:p14="http://schemas.microsoft.com/office/powerpoint/2010/main" val="281780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20</a:t>
            </a:fld>
            <a:endParaRPr lang="nl-NL"/>
          </a:p>
        </p:txBody>
      </p:sp>
    </p:spTree>
    <p:extLst>
      <p:ext uri="{BB962C8B-B14F-4D97-AF65-F5344CB8AC3E}">
        <p14:creationId xmlns:p14="http://schemas.microsoft.com/office/powerpoint/2010/main" val="263973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oZone is het leerplatform in de techniek met als unieke waarde om kennis te delen in de technische sector en heeft een bibliotheek met kant en klare inhoud.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doel van oZone is dat de technische sector kennis gaat delen die bijdraagt aan het </a:t>
            </a:r>
            <a:r>
              <a:rPr lang="nl-NL" i="1" dirty="0"/>
              <a:t>leven lang leren </a:t>
            </a:r>
            <a:r>
              <a:rPr lang="nl-NL" dirty="0"/>
              <a:t>en </a:t>
            </a:r>
            <a:r>
              <a:rPr lang="nl-NL" i="1" dirty="0"/>
              <a:t>innovatieve groei </a:t>
            </a:r>
            <a:r>
              <a:rPr lang="nl-NL" i="0" dirty="0"/>
              <a:t>in de techniek</a:t>
            </a:r>
            <a:r>
              <a:rPr lang="nl-NL" dirty="0"/>
              <a:t>.</a:t>
            </a:r>
          </a:p>
          <a:p>
            <a:pPr marL="0" indent="0">
              <a:buNone/>
            </a:pPr>
            <a:endParaRPr lang="nl-NL" b="1" dirty="0"/>
          </a:p>
          <a:p>
            <a:pPr marL="0" indent="0">
              <a:buNone/>
            </a:pPr>
            <a:r>
              <a:rPr lang="nl-NL" b="0" dirty="0"/>
              <a:t>In oZone kun je onderwerpen gebruiken uit de bibliotheek (</a:t>
            </a:r>
            <a:r>
              <a:rPr lang="nl-NL" b="1" dirty="0"/>
              <a:t>KLIK)</a:t>
            </a:r>
            <a:r>
              <a:rPr lang="nl-NL" b="0" dirty="0"/>
              <a:t> en deze makkelijk en snel aanpassen. Ook kun je zelf nieuwe inhoud ontwikkelen </a:t>
            </a:r>
            <a:r>
              <a:rPr lang="nl-NL" b="1" dirty="0"/>
              <a:t>KLIK</a:t>
            </a:r>
            <a:r>
              <a:rPr lang="nl-NL" b="0" dirty="0"/>
              <a:t> en je kunt jouw ontwikkelde e-learning delen met andere bedrijven </a:t>
            </a:r>
            <a:r>
              <a:rPr lang="nl-NL" b="1" dirty="0"/>
              <a:t>KLIK </a:t>
            </a:r>
            <a:r>
              <a:rPr lang="nl-NL" b="0" dirty="0"/>
              <a:t>of oZone, als je dat wilt</a:t>
            </a:r>
            <a:r>
              <a:rPr lang="nl-NL" b="1" dirty="0"/>
              <a:t>. </a:t>
            </a:r>
            <a:r>
              <a:rPr lang="nl-NL" b="0" dirty="0"/>
              <a:t>We bepalen dus zelf precies wie onze zelfgemaakte onderwerpen ziet en wie niet.</a:t>
            </a:r>
          </a:p>
          <a:p>
            <a:pPr marL="0" indent="0">
              <a:buNone/>
            </a:pPr>
            <a:endParaRPr lang="nl-NL" b="0" dirty="0"/>
          </a:p>
          <a:p>
            <a:pPr marL="0" indent="0">
              <a:buNone/>
            </a:pPr>
            <a:r>
              <a:rPr lang="nl-NL" b="0" dirty="0"/>
              <a:t>In oZone kan de opleidingscoördinator of teamleider de voortgang van (een deel van) de medewerkers zien. We zien dus wat er gedaan is in oZone. Dit maakt ook dat je </a:t>
            </a:r>
            <a:r>
              <a:rPr lang="nl-NL" b="1" dirty="0"/>
              <a:t>KLIK </a:t>
            </a:r>
            <a:r>
              <a:rPr lang="nl-NL" b="0" dirty="0"/>
              <a:t>opleidingsactiviteiten kunt registreren, gevolgd binnen oZone of daarbuiten. </a:t>
            </a:r>
          </a:p>
          <a:p>
            <a:pPr marL="0" indent="0">
              <a:buNone/>
            </a:pPr>
            <a:endParaRPr lang="nl-NL" b="1" dirty="0"/>
          </a:p>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3</a:t>
            </a:fld>
            <a:endParaRPr lang="nl-NL"/>
          </a:p>
        </p:txBody>
      </p:sp>
    </p:spTree>
    <p:extLst>
      <p:ext uri="{BB962C8B-B14F-4D97-AF65-F5344CB8AC3E}">
        <p14:creationId xmlns:p14="http://schemas.microsoft.com/office/powerpoint/2010/main" val="358066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oZone is gestart vanuit A+O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Metalektro</a:t>
            </a:r>
            <a:r>
              <a:rPr lang="nl-NL" sz="1800" dirty="0">
                <a:effectLst/>
                <a:latin typeface="Calibri" panose="020F0502020204030204" pitchFamily="34" charset="0"/>
                <a:ea typeface="Calibri" panose="020F0502020204030204" pitchFamily="34" charset="0"/>
                <a:cs typeface="Times New Roman" panose="02020603050405020304" pitchFamily="18" charset="0"/>
              </a:rPr>
              <a:t>. Dit opleidingsfonds wordt gefinancierd vanuit afdracht van de loonsom via CAO afspraken van bedrijven die hierbij zijn aangesloten. Het doel van A+O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Metelektro</a:t>
            </a:r>
            <a:r>
              <a:rPr lang="nl-NL" sz="1800" dirty="0">
                <a:effectLst/>
                <a:latin typeface="Calibri" panose="020F0502020204030204" pitchFamily="34" charset="0"/>
                <a:ea typeface="Calibri" panose="020F0502020204030204" pitchFamily="34" charset="0"/>
                <a:cs typeface="Times New Roman" panose="02020603050405020304" pitchFamily="18" charset="0"/>
              </a:rPr>
              <a:t> is onder andere om te komen tot voldoende en gekwalificeerd personeel voor de sector. Later is ook het fonds OOM aangehaakt bij oZone.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oZone is dus geen commercieel product en is daarom kosteloos voor ondernemers die aangesloten zijn bij A+O Metalektro of Stichting OOM. Het is niet gratis, want deze bedrijven hebben er al voor betaald via de afdracht van de loonsom. Deze constructie verklaart bepaalde keuzes die oZone gemaakt heeft in de ontwikkeling van het platform en zal blijven maken.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En mocht je als bedrijf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niet</a:t>
            </a:r>
            <a:r>
              <a:rPr lang="nl-NL" sz="1800" dirty="0">
                <a:effectLst/>
                <a:latin typeface="Calibri" panose="020F0502020204030204" pitchFamily="34" charset="0"/>
                <a:ea typeface="Calibri" panose="020F0502020204030204" pitchFamily="34" charset="0"/>
                <a:cs typeface="Times New Roman" panose="02020603050405020304" pitchFamily="18" charset="0"/>
              </a:rPr>
              <a:t> aangesloten zijn bij een van de fondsen kun je oZone ook gebruiken, </a:t>
            </a:r>
            <a:r>
              <a:rPr lang="nl-NL" dirty="0"/>
              <a:t>dan zijn de kosten voor het platform op jaarbasis 1500 euro incl. BTW op jaarbasis. </a:t>
            </a:r>
          </a:p>
          <a:p>
            <a:endParaRPr lang="nl-NL" dirty="0"/>
          </a:p>
          <a:p>
            <a:r>
              <a:rPr lang="nl-NL" dirty="0"/>
              <a:t>Het belangrijkste voor oZone is dat oZone door en voor de sector is. De bibliotheek wordt samen met bedrijven gevuld, en dit wordt steeds meer door bedrijven gedaan. Het is een </a:t>
            </a:r>
            <a:r>
              <a:rPr lang="nl-NL" dirty="0" err="1"/>
              <a:t>eco</a:t>
            </a:r>
            <a:r>
              <a:rPr lang="nl-NL" dirty="0"/>
              <a:t> systeem zonder hiërarchie.</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21</a:t>
            </a:fld>
            <a:endParaRPr lang="nl-NL"/>
          </a:p>
        </p:txBody>
      </p:sp>
    </p:spTree>
    <p:extLst>
      <p:ext uri="{BB962C8B-B14F-4D97-AF65-F5344CB8AC3E}">
        <p14:creationId xmlns:p14="http://schemas.microsoft.com/office/powerpoint/2010/main" val="423992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onze eigen oZone adviseur. Als we een bedrijfsaccount willen, dan kan de oZone adviseur dat regelen. We krijgen dan een proefaccount voor 60 dagen. Als we oZone willen blijven gebruiken, moet er een aansluitovereenkomst komen. Hierin staat onder andere welke kosten er zijn (of niet), welke persoonsgegevens verwerkt worden en wat de rechten en plichten van ons en oZone zijn. Als we binnen de 60 dagen de aansluitovereenkomst wordt getekend, kunnen we de oZone omgeving blijven gebruiken. Zo niet, dan wordt deze automatisch weer opgeheven.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23</a:t>
            </a:fld>
            <a:endParaRPr lang="nl-NL"/>
          </a:p>
        </p:txBody>
      </p:sp>
    </p:spTree>
    <p:extLst>
      <p:ext uri="{BB962C8B-B14F-4D97-AF65-F5344CB8AC3E}">
        <p14:creationId xmlns:p14="http://schemas.microsoft.com/office/powerpoint/2010/main" val="631007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24</a:t>
            </a:fld>
            <a:endParaRPr lang="nl-NL"/>
          </a:p>
        </p:txBody>
      </p:sp>
    </p:spTree>
    <p:extLst>
      <p:ext uri="{BB962C8B-B14F-4D97-AF65-F5344CB8AC3E}">
        <p14:creationId xmlns:p14="http://schemas.microsoft.com/office/powerpoint/2010/main" val="22062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4</a:t>
            </a:fld>
            <a:endParaRPr lang="nl-NL"/>
          </a:p>
        </p:txBody>
      </p:sp>
    </p:spTree>
    <p:extLst>
      <p:ext uri="{BB962C8B-B14F-4D97-AF65-F5344CB8AC3E}">
        <p14:creationId xmlns:p14="http://schemas.microsoft.com/office/powerpoint/2010/main" val="25000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oZone is opgebouwd uit twee onderdelen </a:t>
            </a:r>
            <a:r>
              <a:rPr lang="nl-NL" b="1" dirty="0"/>
              <a:t>KLIK</a:t>
            </a:r>
          </a:p>
          <a:p>
            <a:endParaRPr lang="nl-NL" b="1" dirty="0"/>
          </a:p>
          <a:p>
            <a:r>
              <a:rPr lang="nl-NL" b="0" dirty="0"/>
              <a:t>Allereerst is er de </a:t>
            </a:r>
            <a:r>
              <a:rPr lang="nl-NL" b="1" dirty="0"/>
              <a:t>publieke bibliotheek </a:t>
            </a:r>
            <a:r>
              <a:rPr lang="nl-NL" b="0" dirty="0"/>
              <a:t>voor iedereen. </a:t>
            </a:r>
          </a:p>
          <a:p>
            <a:pPr marL="179161" indent="-179161">
              <a:buFontTx/>
              <a:buChar char="-"/>
            </a:pPr>
            <a:r>
              <a:rPr lang="nl-NL" b="0" dirty="0"/>
              <a:t>Deze bestaat uit meer dan 250 algemene onderwerpen </a:t>
            </a:r>
          </a:p>
          <a:p>
            <a:pPr marL="179161" indent="-179161">
              <a:buFontTx/>
              <a:buChar char="-"/>
            </a:pPr>
            <a:r>
              <a:rPr lang="nl-NL" b="0" dirty="0"/>
              <a:t>Het doel is om basiskennis in de sector aanbieden</a:t>
            </a:r>
          </a:p>
          <a:p>
            <a:pPr marL="179161" indent="-179161">
              <a:buFontTx/>
              <a:buChar char="-"/>
            </a:pPr>
            <a:r>
              <a:rPr lang="nl-NL" b="0" dirty="0"/>
              <a:t>De onderwerpen zijn in samenwerking met bedrijven gemaakt en sluiten in grote lijnen aan op bedrijfspraktijk</a:t>
            </a:r>
          </a:p>
          <a:p>
            <a:pPr marL="179161" indent="-179161">
              <a:buFontTx/>
              <a:buChar char="-"/>
            </a:pPr>
            <a:r>
              <a:rPr lang="nl-NL" b="0" dirty="0"/>
              <a:t>Team oZone beheert de kwaliteit van de openbare bibliotheek</a:t>
            </a:r>
          </a:p>
          <a:p>
            <a:pPr marL="179161" indent="-179161">
              <a:buFontTx/>
              <a:buChar char="-"/>
            </a:pPr>
            <a:r>
              <a:rPr lang="nl-NL" b="0" dirty="0"/>
              <a:t>Iedereen die toegang heeft tot oZone, heeft toegang tot deze publieke bibliotheek</a:t>
            </a:r>
          </a:p>
          <a:p>
            <a:pPr marL="0" indent="0">
              <a:buFontTx/>
              <a:buNone/>
            </a:pPr>
            <a:r>
              <a:rPr lang="nl-NL" b="1" dirty="0"/>
              <a:t>KLIK</a:t>
            </a:r>
          </a:p>
          <a:p>
            <a:pPr marL="179161" indent="-179161">
              <a:buFontTx/>
              <a:buChar char="-"/>
            </a:pPr>
            <a:endParaRPr lang="nl-NL" b="0" dirty="0"/>
          </a:p>
          <a:p>
            <a:pPr defTabSz="955526">
              <a:defRPr/>
            </a:pPr>
            <a:r>
              <a:rPr lang="nl-NL" sz="1200" b="1" dirty="0"/>
              <a:t>Afgeschermde bedrijfsomgeving.</a:t>
            </a:r>
          </a:p>
          <a:p>
            <a:pPr marL="171450" indent="-171450" defTabSz="955526">
              <a:buFontTx/>
              <a:buChar char="-"/>
              <a:defRPr/>
            </a:pPr>
            <a:r>
              <a:rPr lang="nl-NL" sz="1200" dirty="0"/>
              <a:t>Er is ook een afgeschermde bedrijfsomgeving. </a:t>
            </a:r>
          </a:p>
          <a:p>
            <a:pPr marL="171450" indent="-171450" defTabSz="955526">
              <a:buFontTx/>
              <a:buChar char="-"/>
              <a:defRPr/>
            </a:pPr>
            <a:r>
              <a:rPr lang="nl-NL" sz="1200" dirty="0"/>
              <a:t>Wij bepalen wie hier toegang heeft tot onze bedrijfsomgeving</a:t>
            </a:r>
          </a:p>
          <a:p>
            <a:pPr marL="179161" indent="-179161" defTabSz="955526">
              <a:buFontTx/>
              <a:buChar char="-"/>
              <a:defRPr/>
            </a:pPr>
            <a:r>
              <a:rPr lang="nl-NL" sz="1200" dirty="0"/>
              <a:t>We kunnen hier zelf e-learning in ontwikkelen en eigen onderwerpen alleen zichtbaar maken voor onze eigen collega’s </a:t>
            </a:r>
          </a:p>
          <a:p>
            <a:pPr marL="179161" indent="-179161" defTabSz="955526">
              <a:buFontTx/>
              <a:buChar char="-"/>
              <a:defRPr/>
            </a:pPr>
            <a:r>
              <a:rPr lang="nl-NL" sz="1200" dirty="0"/>
              <a:t>Hierin kunnen we voortgang en rapportages zien van onze medewerkers.</a:t>
            </a:r>
          </a:p>
          <a:p>
            <a:pPr marL="179161" indent="-179161" defTabSz="955526">
              <a:buFontTx/>
              <a:buChar char="-"/>
              <a:defRPr/>
            </a:pPr>
            <a:r>
              <a:rPr lang="nl-NL" sz="1200" dirty="0"/>
              <a:t>We kunnen leerpaden aanmaken en toewijzen aan deelnemers</a:t>
            </a:r>
          </a:p>
          <a:p>
            <a:pPr marL="179161" indent="-179161" defTabSz="955526">
              <a:buFontTx/>
              <a:buChar char="-"/>
              <a:defRPr/>
            </a:pPr>
            <a:endParaRPr lang="nl-NL" sz="1200" dirty="0"/>
          </a:p>
          <a:p>
            <a:pPr marL="179161" indent="-179161" defTabSz="955526">
              <a:buFontTx/>
              <a:buChar char="-"/>
              <a:defRPr/>
            </a:pPr>
            <a:r>
              <a:rPr lang="nl-NL" sz="1200" b="1" dirty="0"/>
              <a:t>KLIK</a:t>
            </a:r>
          </a:p>
          <a:p>
            <a:pPr marL="0" indent="0">
              <a:buFontTx/>
              <a:buNone/>
            </a:pPr>
            <a:r>
              <a:rPr lang="nl-NL" b="0" dirty="0"/>
              <a:t>Daarnaast kunnen we ervoor kiezen om </a:t>
            </a:r>
            <a:r>
              <a:rPr lang="nl-NL" b="1" dirty="0"/>
              <a:t>onderwerpen te delen</a:t>
            </a:r>
            <a:r>
              <a:rPr lang="nl-NL" b="0" dirty="0"/>
              <a:t>. Bijvoorbeeld met zusterbedrijven of andere vestigingen. Ook kunnen we onze onderwerpen delen in de publieke bibliotheek, op die wijze vergroten we onze naamsbekendheid en dragen we bij aan het doel van oZone. Het delen van bedrijfsonderwerpen is gewenst, maar niet verplicht. </a:t>
            </a:r>
          </a:p>
          <a:p>
            <a:endParaRPr lang="nl-NL" b="0"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5</a:t>
            </a:fld>
            <a:endParaRPr lang="nl-NL"/>
          </a:p>
        </p:txBody>
      </p:sp>
    </p:spTree>
    <p:extLst>
      <p:ext uri="{BB962C8B-B14F-4D97-AF65-F5344CB8AC3E}">
        <p14:creationId xmlns:p14="http://schemas.microsoft.com/office/powerpoint/2010/main" val="138882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2000" dirty="0"/>
              <a:t>We kunnen:</a:t>
            </a:r>
          </a:p>
          <a:p>
            <a:r>
              <a:rPr lang="nl-NL" sz="2000" dirty="0"/>
              <a:t>Modules kant en klaar gebruiken </a:t>
            </a:r>
            <a:r>
              <a:rPr lang="nl-NL" sz="2000" b="1" dirty="0"/>
              <a:t>KLIK</a:t>
            </a:r>
            <a:endParaRPr lang="nl-NL" sz="2000" dirty="0"/>
          </a:p>
          <a:p>
            <a:r>
              <a:rPr lang="nl-NL" sz="2000" dirty="0"/>
              <a:t>Modules dupliceren uit de bibliotheek en aanpassen </a:t>
            </a:r>
            <a:r>
              <a:rPr lang="nl-NL" sz="2000" b="1" dirty="0"/>
              <a:t>KLIK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Modules zelf ontwikkelen </a:t>
            </a:r>
            <a:r>
              <a:rPr lang="nl-NL" sz="2000" b="1" dirty="0"/>
              <a:t>KLIK</a:t>
            </a:r>
            <a:endParaRPr lang="nl-NL" sz="2000" dirty="0"/>
          </a:p>
          <a:p>
            <a:endParaRPr lang="nl-NL" sz="2000" dirty="0"/>
          </a:p>
          <a:p>
            <a:endParaRPr lang="nl-NL" sz="2000" dirty="0"/>
          </a:p>
          <a:p>
            <a:r>
              <a:rPr lang="nl-NL" sz="2000" dirty="0"/>
              <a:t>Die modules kunnen we vervolgens op verschillende wijze gebruiken. </a:t>
            </a:r>
            <a:r>
              <a:rPr lang="nl-NL" sz="2000" b="1" dirty="0"/>
              <a:t>KLIK</a:t>
            </a:r>
            <a:endParaRPr lang="nl-NL" sz="2000" dirty="0"/>
          </a:p>
          <a:p>
            <a:endParaRPr lang="nl-NL"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Als losse modules in de bibliotheek, bijvoorbeeld als naslagwerk </a:t>
            </a:r>
            <a:r>
              <a:rPr lang="nl-NL" sz="2000" b="1" dirty="0"/>
              <a:t>KLIK</a:t>
            </a:r>
            <a:endParaRPr lang="nl-NL" sz="2000" dirty="0"/>
          </a:p>
          <a:p>
            <a:endParaRPr lang="nl-NL" sz="2000" dirty="0"/>
          </a:p>
          <a:p>
            <a:r>
              <a:rPr lang="nl-NL" sz="2000" dirty="0"/>
              <a:t>We kunnen ook modules bij elkaar zetten in een leerpad. Na afronding van een leerpad kan een deelnemer een certificaat krijgen. Er zijn twee soorten leerpaden</a:t>
            </a:r>
          </a:p>
          <a:p>
            <a:pPr lvl="1">
              <a:buFont typeface="Courier New" panose="02070309020205020404" pitchFamily="49" charset="0"/>
              <a:buChar char="o"/>
            </a:pPr>
            <a:r>
              <a:rPr lang="nl-NL" dirty="0"/>
              <a:t>Kant en klare oZone-leerpaden </a:t>
            </a:r>
            <a:r>
              <a:rPr lang="nl-NL" dirty="0">
                <a:sym typeface="Wingdings" panose="05000000000000000000" pitchFamily="2" charset="2"/>
              </a:rPr>
              <a:t> Hierin heeft oZone al modules bij elkaar gezet en kan een deelnemer zelf kiezen om deze te volgen.</a:t>
            </a:r>
            <a:endParaRPr lang="nl-NL" dirty="0"/>
          </a:p>
          <a:p>
            <a:pPr lvl="1">
              <a:buFont typeface="Courier New" panose="02070309020205020404" pitchFamily="49" charset="0"/>
              <a:buChar char="o"/>
            </a:pPr>
            <a:r>
              <a:rPr lang="nl-NL" dirty="0"/>
              <a:t>Zelf samen te stellen leerpaden </a:t>
            </a:r>
            <a:r>
              <a:rPr lang="nl-NL" dirty="0">
                <a:sym typeface="Wingdings" panose="05000000000000000000" pitchFamily="2" charset="2"/>
              </a:rPr>
              <a:t> Hierbij bepalen wij precies wat er in het leerpad komt, hoeveel niveaus er zijn en wie we aan het leerpad koppelen.</a:t>
            </a:r>
            <a:endParaRPr lang="nl-NL" dirty="0"/>
          </a:p>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6</a:t>
            </a:fld>
            <a:endParaRPr lang="nl-NL"/>
          </a:p>
        </p:txBody>
      </p:sp>
    </p:spTree>
    <p:extLst>
      <p:ext uri="{BB962C8B-B14F-4D97-AF65-F5344CB8AC3E}">
        <p14:creationId xmlns:p14="http://schemas.microsoft.com/office/powerpoint/2010/main" val="369779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als het gaat om kennisdelen werkt het zo:</a:t>
            </a:r>
          </a:p>
          <a:p>
            <a:endParaRPr lang="nl-NL" dirty="0"/>
          </a:p>
          <a:p>
            <a:r>
              <a:rPr lang="nl-NL" dirty="0"/>
              <a:t>We hadden het eerder al over de Openbare bibliotheek </a:t>
            </a:r>
            <a:r>
              <a:rPr lang="nl-NL" b="1" dirty="0"/>
              <a:t>KLIK</a:t>
            </a:r>
          </a:p>
          <a:p>
            <a:endParaRPr lang="nl-NL" b="1" dirty="0"/>
          </a:p>
          <a:p>
            <a:pPr marL="179161" indent="-179161">
              <a:buFontTx/>
              <a:buChar char="-"/>
            </a:pPr>
            <a:r>
              <a:rPr lang="nl-NL" b="0" dirty="0"/>
              <a:t>Iedereen die toegang heeft tot oZone heeft toegang tot de bibliotheek</a:t>
            </a:r>
          </a:p>
          <a:p>
            <a:pPr marL="179161" indent="-179161">
              <a:buFontTx/>
              <a:buChar char="-"/>
            </a:pPr>
            <a:endParaRPr lang="nl-NL" b="0" dirty="0"/>
          </a:p>
          <a:p>
            <a:pPr defTabSz="955526">
              <a:defRPr/>
            </a:pPr>
            <a:r>
              <a:rPr lang="nl-NL" b="1" dirty="0"/>
              <a:t>KLIK</a:t>
            </a:r>
            <a:endParaRPr lang="nl-NL" b="0" dirty="0"/>
          </a:p>
          <a:p>
            <a:endParaRPr lang="nl-NL" b="0" dirty="0"/>
          </a:p>
          <a:p>
            <a:r>
              <a:rPr lang="nl-NL" b="0" dirty="0"/>
              <a:t>Daarnaast heeft elk bedrijf ook zijn eigen bibliotheek</a:t>
            </a:r>
          </a:p>
          <a:p>
            <a:pPr marL="179161" indent="-179161" defTabSz="955526">
              <a:buFontTx/>
              <a:buChar char="-"/>
              <a:defRPr/>
            </a:pPr>
            <a:r>
              <a:rPr lang="nl-NL" sz="1200" dirty="0"/>
              <a:t>Veel bedrijven maken zelf content, bijvoorbeeld voor inwerken, veiligheid of het productieproces</a:t>
            </a:r>
          </a:p>
          <a:p>
            <a:pPr marL="179161" indent="-179161" defTabSz="955526">
              <a:buFontTx/>
              <a:buChar char="-"/>
              <a:defRPr/>
            </a:pPr>
            <a:r>
              <a:rPr lang="nl-NL" sz="1200" dirty="0"/>
              <a:t>Eigen content alleen zichtbaar voor deelnemers aan jouw organisatie</a:t>
            </a:r>
          </a:p>
          <a:p>
            <a:pPr marL="179161" indent="-179161" defTabSz="955526">
              <a:buFontTx/>
              <a:buChar char="-"/>
              <a:defRPr/>
            </a:pPr>
            <a:r>
              <a:rPr lang="nl-NL" sz="1200" dirty="0"/>
              <a:t>Inhoud is Juridisch ook van jullie  </a:t>
            </a:r>
            <a:r>
              <a:rPr lang="nl-NL" sz="1200" i="1" dirty="0"/>
              <a:t>… dus als jij besluit om er filmpjes van Tina Turner te uploaden, ik ga er niets van zeggen. Maar als iemand er iets van zegt is het jullie verantwoordelijkheid</a:t>
            </a:r>
          </a:p>
          <a:p>
            <a:pPr algn="just" defTabSz="955526">
              <a:defRPr/>
            </a:pPr>
            <a:endParaRPr lang="nl-NL" sz="1200" dirty="0"/>
          </a:p>
          <a:p>
            <a:pPr algn="just" defTabSz="955526">
              <a:defRPr/>
            </a:pPr>
            <a:endParaRPr lang="nl-NL" sz="1200" dirty="0"/>
          </a:p>
          <a:p>
            <a:pPr defTabSz="955526">
              <a:defRPr/>
            </a:pPr>
            <a:r>
              <a:rPr lang="nl-NL" b="1" dirty="0"/>
              <a:t>KLIK</a:t>
            </a:r>
          </a:p>
          <a:p>
            <a:pPr defTabSz="955526">
              <a:defRPr/>
            </a:pPr>
            <a:endParaRPr lang="nl-NL" b="1" dirty="0"/>
          </a:p>
          <a:p>
            <a:pPr defTabSz="955526">
              <a:defRPr/>
            </a:pPr>
            <a:r>
              <a:rPr lang="nl-NL" sz="1200" dirty="0"/>
              <a:t>Dit geld voor jouw bedrijf (Bedrijf X) maar ook voor een ander bedrijf (Bedrijf Y)… </a:t>
            </a:r>
            <a:r>
              <a:rPr lang="nl-NL" b="1" dirty="0"/>
              <a:t>KLIK</a:t>
            </a:r>
          </a:p>
          <a:p>
            <a:pPr defTabSz="955526">
              <a:defRPr/>
            </a:pPr>
            <a:endParaRPr lang="nl-NL" sz="1200" b="1" dirty="0"/>
          </a:p>
          <a:p>
            <a:pPr defTabSz="955526">
              <a:defRPr/>
            </a:pPr>
            <a:r>
              <a:rPr lang="nl-NL" sz="1200" dirty="0"/>
              <a:t>Ook onderwijs maak gebruik van oZone</a:t>
            </a:r>
          </a:p>
          <a:p>
            <a:pPr marL="179161" indent="-179161" defTabSz="955526">
              <a:buFontTx/>
              <a:buChar char="-"/>
              <a:defRPr/>
            </a:pPr>
            <a:r>
              <a:rPr lang="nl-NL" sz="1200" dirty="0"/>
              <a:t>We zijn al een paar </a:t>
            </a:r>
            <a:r>
              <a:rPr lang="nl-NL" sz="1200" dirty="0" err="1"/>
              <a:t>ROC’s</a:t>
            </a:r>
            <a:r>
              <a:rPr lang="nl-NL" sz="1200" dirty="0"/>
              <a:t> en vakscholen aan het onderzoeken hoe dit het beste kan.</a:t>
            </a:r>
          </a:p>
          <a:p>
            <a:pPr marL="179161" indent="-179161" defTabSz="955526">
              <a:buFontTx/>
              <a:buChar char="-"/>
              <a:defRPr/>
            </a:pPr>
            <a:r>
              <a:rPr lang="nl-NL" sz="1200" dirty="0"/>
              <a:t>oZone kan ook ingezet worden voor regionale samenwerkingsverbanden.</a:t>
            </a:r>
          </a:p>
          <a:p>
            <a:r>
              <a:rPr lang="nl-NL" sz="1200" dirty="0"/>
              <a:t> </a:t>
            </a:r>
          </a:p>
          <a:p>
            <a:r>
              <a:rPr lang="nl-NL" b="1" dirty="0"/>
              <a:t>KLIK</a:t>
            </a:r>
          </a:p>
          <a:p>
            <a:r>
              <a:rPr lang="nl-NL" sz="1200" u="sng" dirty="0"/>
              <a:t>Van openbare bibliotheek naar Bedrijfsbibliotheek</a:t>
            </a:r>
          </a:p>
          <a:p>
            <a:pPr marL="179161" indent="-179161" defTabSz="955526">
              <a:buFontTx/>
              <a:buChar char="-"/>
              <a:defRPr/>
            </a:pPr>
            <a:r>
              <a:rPr lang="nl-NL" b="0" dirty="0"/>
              <a:t>Pijl van openbare bibliotheek naar bedrijfsbibliotheek: We kunnen onderwerpen uit de Openbare Bibliotheek kopiëren naar Bedrijfsbibliotheek en daar bewerken. </a:t>
            </a:r>
            <a:r>
              <a:rPr lang="nl-NL" sz="1200" i="1" dirty="0"/>
              <a:t>Stel je voor dat je bijvoorbeeld bij het onderwerp ‘Aanwijzende meetgereedschappen’ een pagina hebt over een instrument dat jullie niet gebruiken. Dan kun je de pagina hierover verwijderen. En in dit onderwerp kun je een afbeelding van een instrument vervangen door het merk wat jullie zelf gebruiken. Zo maak je de inhoud passend voor jouw bedrijf. </a:t>
            </a:r>
          </a:p>
          <a:p>
            <a:pPr marL="0" indent="0" defTabSz="955526">
              <a:buFontTx/>
              <a:buNone/>
              <a:defRPr/>
            </a:pPr>
            <a:endParaRPr lang="nl-NL" b="0" i="0" dirty="0"/>
          </a:p>
          <a:p>
            <a:r>
              <a:rPr lang="nl-NL" sz="1200" u="sng" dirty="0"/>
              <a:t>Bedrijfsonderwerp delen openbare bibliotheek</a:t>
            </a:r>
          </a:p>
          <a:p>
            <a:pPr marL="179161" indent="-179161" defTabSz="955526">
              <a:buFontTx/>
              <a:buChar char="-"/>
              <a:defRPr/>
            </a:pPr>
            <a:r>
              <a:rPr lang="nl-NL" sz="1200" dirty="0"/>
              <a:t>Zoals al genoemd, we kunnen onze onderwerpen delen met de openbare bibliotheek. Dit is geen verplichting. oZone kijkt altijd nog even naar de kwaliteit en inhoud van de e-learning voordat het in de openbare bibliotheek wordt gezet. </a:t>
            </a:r>
            <a:r>
              <a:rPr lang="nl-NL" sz="1200" i="0" dirty="0"/>
              <a:t>De </a:t>
            </a:r>
            <a:r>
              <a:rPr lang="nl-NL" sz="1200" dirty="0"/>
              <a:t>geheime bedrijfsinformatie kan op deze manier niet per ongeluk openbaar gezet worden. </a:t>
            </a:r>
          </a:p>
          <a:p>
            <a:endParaRPr lang="nl-NL" b="0" u="sng" dirty="0"/>
          </a:p>
          <a:p>
            <a:r>
              <a:rPr lang="nl-NL" b="0" u="sng" dirty="0"/>
              <a:t>Delen tussen bedrijven</a:t>
            </a:r>
          </a:p>
          <a:p>
            <a:r>
              <a:rPr lang="nl-NL" b="0" u="none" dirty="0"/>
              <a:t>- Het is mogelijk om specifieke onderwerpen te delen:</a:t>
            </a:r>
          </a:p>
          <a:p>
            <a:pPr marL="179161" indent="-179161">
              <a:buFontTx/>
              <a:buChar char="-"/>
            </a:pPr>
            <a:r>
              <a:rPr lang="nl-NL" b="0" u="none" dirty="0"/>
              <a:t>Bijvoorbeeld met een zusterbedrijf of relatie.</a:t>
            </a:r>
          </a:p>
          <a:p>
            <a:pPr marL="179161" indent="-179161">
              <a:buFontTx/>
              <a:buChar char="-"/>
            </a:pPr>
            <a:r>
              <a:rPr lang="nl-NL" b="0" u="none" dirty="0"/>
              <a:t>Alleen zichtbaar voor betreffende organisatie.</a:t>
            </a:r>
          </a:p>
          <a:p>
            <a:pPr marL="179161" indent="-179161">
              <a:buFontTx/>
              <a:buChar char="-"/>
            </a:pPr>
            <a:r>
              <a:rPr lang="nl-NL" b="0" u="none" dirty="0"/>
              <a:t>Dit kan ook met een onderwijsinstelling.</a:t>
            </a: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CCA7A-A866-45E8-8840-45C314171D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7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oZone zijn er verschillende rollen. Bij elke rol horen een aantal rechten, uiteraard kan iemand meerdere rollen hebben. </a:t>
            </a:r>
          </a:p>
          <a:p>
            <a:endParaRPr lang="nl-NL" dirty="0"/>
          </a:p>
          <a:p>
            <a:r>
              <a:rPr lang="nl-NL" b="1" dirty="0"/>
              <a:t>Lerende</a:t>
            </a:r>
          </a:p>
          <a:p>
            <a:r>
              <a:rPr lang="nl-NL" b="0" dirty="0"/>
              <a:t>Iedereen met een account is lerende en kan daarmee in de algemene bibliotheek.</a:t>
            </a:r>
          </a:p>
          <a:p>
            <a:endParaRPr lang="nl-NL" b="0" dirty="0"/>
          </a:p>
          <a:p>
            <a:r>
              <a:rPr lang="nl-NL" b="1" dirty="0"/>
              <a:t>Opleidingscoördinator</a:t>
            </a:r>
          </a:p>
          <a:p>
            <a:r>
              <a:rPr lang="nl-NL" b="0" dirty="0"/>
              <a:t>Deze rol is de beheerdersrol. De opleidingscoördinator kan deelnemers toevoegen, leerpaden toekennen, rollen/rechten toekennen, onderwerpen in de bedrijfsbibliotheek zetten, rapportages maken en overal alles binnen de omgeving uitvoeren.</a:t>
            </a:r>
          </a:p>
          <a:p>
            <a:endParaRPr lang="nl-NL" b="0" dirty="0"/>
          </a:p>
          <a:p>
            <a:r>
              <a:rPr lang="nl-NL" b="1" dirty="0"/>
              <a:t>Teambeheerder</a:t>
            </a:r>
            <a:endParaRPr lang="nl-NL" b="0" dirty="0"/>
          </a:p>
          <a:p>
            <a:r>
              <a:rPr lang="nl-NL" b="0" dirty="0"/>
              <a:t>Binnen zijn team kan de teamleider hetzelfde als de opleidingscoördinator. Deelnemers toevoegen aan zijn team, leerpaden aanmaken en toekennen en rapportages van het team bekijken. </a:t>
            </a:r>
          </a:p>
          <a:p>
            <a:endParaRPr lang="nl-NL" b="0" dirty="0"/>
          </a:p>
          <a:p>
            <a:r>
              <a:rPr lang="nl-NL" b="1" dirty="0"/>
              <a:t>Teamleider</a:t>
            </a:r>
            <a:endParaRPr lang="nl-NL" b="0" dirty="0"/>
          </a:p>
          <a:p>
            <a:r>
              <a:rPr lang="nl-NL" b="0" dirty="0"/>
              <a:t>De teamleider kan de voortgang van zijn eigen team bekijken, </a:t>
            </a:r>
            <a:r>
              <a:rPr lang="nl-NL" b="0" dirty="0" err="1"/>
              <a:t>subteams</a:t>
            </a:r>
            <a:r>
              <a:rPr lang="nl-NL" b="0" dirty="0"/>
              <a:t> </a:t>
            </a:r>
            <a:r>
              <a:rPr lang="nl-NL" b="0" dirty="0" err="1"/>
              <a:t>toevoegen,openstaande</a:t>
            </a:r>
            <a:r>
              <a:rPr lang="nl-NL" b="0" dirty="0"/>
              <a:t> taken bekijken en rapportages inzien van zijn teamleden. </a:t>
            </a:r>
          </a:p>
          <a:p>
            <a:endParaRPr lang="nl-NL" b="0" dirty="0"/>
          </a:p>
          <a:p>
            <a:r>
              <a:rPr lang="nl-NL" b="1" dirty="0"/>
              <a:t>Praktijkbegeleider</a:t>
            </a:r>
          </a:p>
          <a:p>
            <a:r>
              <a:rPr lang="nl-NL" b="0" dirty="0"/>
              <a:t>De praktijkbegeleider is een rol die wordt toegekend bij een praktijkopdracht. Deze persoon krijgt een melding als de opdracht is ingeleverd en kan deze nakijken en goedkeuren.</a:t>
            </a:r>
          </a:p>
          <a:p>
            <a:endParaRPr lang="nl-NL" b="0" dirty="0"/>
          </a:p>
          <a:p>
            <a:r>
              <a:rPr lang="nl-NL" b="1" dirty="0"/>
              <a:t>Trainer</a:t>
            </a:r>
            <a:endParaRPr lang="nl-NL" b="0" dirty="0"/>
          </a:p>
          <a:p>
            <a:r>
              <a:rPr lang="nl-NL" b="0" dirty="0"/>
              <a:t>De trainer is een rol die toegekend wordt bij het aanmaken van een training. Hij kan aangeven of mensen aanwezig zijn geweest bij een training en of ze de training behaald hebben.</a:t>
            </a:r>
          </a:p>
          <a:p>
            <a:endParaRPr lang="nl-NL" b="0" dirty="0"/>
          </a:p>
          <a:p>
            <a:r>
              <a:rPr lang="nl-NL" b="1" dirty="0"/>
              <a:t>Auteur</a:t>
            </a:r>
            <a:endParaRPr lang="nl-NL" b="0" dirty="0"/>
          </a:p>
          <a:p>
            <a:r>
              <a:rPr lang="nl-NL" b="0" dirty="0"/>
              <a:t>In oZone is de auteur diegene die een onderwerp kan kopiëren en kan aanpassen of een nieuw onderwerp kan maken. Hij kan dit onderwerp niet live zetten.</a:t>
            </a:r>
            <a:endParaRPr lang="nl-NL" b="1" dirty="0"/>
          </a:p>
          <a:p>
            <a:endParaRPr lang="nl-NL" b="0" dirty="0"/>
          </a:p>
          <a:p>
            <a:endParaRPr lang="nl-NL" b="0"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8</a:t>
            </a:fld>
            <a:endParaRPr lang="nl-NL"/>
          </a:p>
        </p:txBody>
      </p:sp>
    </p:spTree>
    <p:extLst>
      <p:ext uri="{BB962C8B-B14F-4D97-AF65-F5344CB8AC3E}">
        <p14:creationId xmlns:p14="http://schemas.microsoft.com/office/powerpoint/2010/main" val="276323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oZone kan voor veel verschillende vraagstukken worden ingezet.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9</a:t>
            </a:fld>
            <a:endParaRPr lang="nl-NL"/>
          </a:p>
        </p:txBody>
      </p:sp>
    </p:spTree>
    <p:extLst>
      <p:ext uri="{BB962C8B-B14F-4D97-AF65-F5344CB8AC3E}">
        <p14:creationId xmlns:p14="http://schemas.microsoft.com/office/powerpoint/2010/main" val="306133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meest gehoorde vraag is dat er medewerkers zijn die zich </a:t>
            </a:r>
            <a:r>
              <a:rPr lang="nl-NL" b="1" dirty="0"/>
              <a:t>willen ontwikkelen</a:t>
            </a:r>
            <a:r>
              <a:rPr lang="nl-NL" dirty="0"/>
              <a:t>. Natuurlijk zijn er veel verschillende  on- en offline cursussen om uit te kiezen. Met oZone kun je </a:t>
            </a:r>
            <a:r>
              <a:rPr lang="nl-NL" b="0" dirty="0"/>
              <a:t>laagdrempelig leren faciliteren, de medewerkers kunnen zelf kijken wat ze willen. En als ze meer verdieping willen, kunnen we alsnog samen op zoek gaan naar een andere cursus.</a:t>
            </a:r>
          </a:p>
          <a:p>
            <a:endParaRPr lang="nl-NL" b="0" dirty="0"/>
          </a:p>
          <a:p>
            <a:r>
              <a:rPr lang="nl-NL" b="0" dirty="0"/>
              <a:t>Medewerkers kunnen in oZone zelf een account aanmaken en in de bibliotheek struinen, of de opleidingscoördinator van ons bedrijf maakt ze aan via een bedrijfsaccount. Dan kunnen we onderwerpen toewijzen die de medewerkers moeten maken.</a:t>
            </a:r>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10</a:t>
            </a:fld>
            <a:endParaRPr lang="nl-NL"/>
          </a:p>
        </p:txBody>
      </p:sp>
    </p:spTree>
    <p:extLst>
      <p:ext uri="{BB962C8B-B14F-4D97-AF65-F5344CB8AC3E}">
        <p14:creationId xmlns:p14="http://schemas.microsoft.com/office/powerpoint/2010/main" val="2279699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0626687" cy="1325563"/>
          </a:xfr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1799999"/>
            <a:ext cx="10906700" cy="3960000"/>
          </a:xfrm>
        </p:spPr>
        <p:txBody>
          <a:bodyPr>
            <a:normAutofit/>
          </a:bodyPr>
          <a:lstStyle>
            <a:lvl1pPr>
              <a:defRPr sz="18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137976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1EA97-A650-4E1E-BDEF-AC750A95B8BB}"/>
              </a:ext>
            </a:extLst>
          </p:cNvPr>
          <p:cNvSpPr>
            <a:spLocks noGrp="1"/>
          </p:cNvSpPr>
          <p:nvPr>
            <p:ph type="title"/>
          </p:nvPr>
        </p:nvSpPr>
        <p:spPr>
          <a:xfrm>
            <a:off x="839788" y="457200"/>
            <a:ext cx="8910140" cy="1112838"/>
          </a:xfrm>
        </p:spPr>
        <p:txBody>
          <a:bodyPr anchor="ctr" anchorCtr="0">
            <a:normAutofit/>
          </a:bodyPr>
          <a:lstStyle>
            <a:lvl1pPr>
              <a:defRPr sz="36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326A090-6B35-48E2-A07A-40E367F0DD6B}"/>
              </a:ext>
            </a:extLst>
          </p:cNvPr>
          <p:cNvSpPr>
            <a:spLocks noGrp="1"/>
          </p:cNvSpPr>
          <p:nvPr>
            <p:ph idx="1"/>
          </p:nvPr>
        </p:nvSpPr>
        <p:spPr>
          <a:xfrm>
            <a:off x="5183188" y="2057400"/>
            <a:ext cx="6472658" cy="3803650"/>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a:extLst>
              <a:ext uri="{FF2B5EF4-FFF2-40B4-BE49-F238E27FC236}">
                <a16:creationId xmlns:a16="http://schemas.microsoft.com/office/drawing/2014/main" id="{36311B74-46ED-4D7F-B28D-902C06F749E9}"/>
              </a:ext>
            </a:extLst>
          </p:cNvPr>
          <p:cNvSpPr>
            <a:spLocks noGrp="1"/>
          </p:cNvSpPr>
          <p:nvPr>
            <p:ph type="body" sz="half" idx="2"/>
          </p:nvPr>
        </p:nvSpPr>
        <p:spPr>
          <a:xfrm>
            <a:off x="838200" y="2057400"/>
            <a:ext cx="393382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DD82EA-AC0B-4A61-AD12-F72DCB2B5BE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6" name="Tijdelijke aanduiding voor voettekst 5">
            <a:extLst>
              <a:ext uri="{FF2B5EF4-FFF2-40B4-BE49-F238E27FC236}">
                <a16:creationId xmlns:a16="http://schemas.microsoft.com/office/drawing/2014/main" id="{33D5311B-0308-4A7E-9B69-C5B9552D5ED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D14080-893F-485F-9140-C3DCC8F37443}"/>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430041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51D-CE4E-4A0E-82ED-7421CA9D67EC}"/>
              </a:ext>
            </a:extLst>
          </p:cNvPr>
          <p:cNvSpPr>
            <a:spLocks noGrp="1"/>
          </p:cNvSpPr>
          <p:nvPr>
            <p:ph type="title"/>
          </p:nvPr>
        </p:nvSpPr>
        <p:spPr>
          <a:xfrm>
            <a:off x="839788" y="457200"/>
            <a:ext cx="8910140" cy="1217364"/>
          </a:xfrm>
        </p:spPr>
        <p:txBody>
          <a:bodyPr anchor="ctr" anchorCtr="0">
            <a:normAutofit/>
          </a:bodyPr>
          <a:lstStyle>
            <a:lvl1pPr>
              <a:defRPr sz="36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75DE5BE4-657B-4489-AD4C-4A13821AE5D6}"/>
              </a:ext>
            </a:extLst>
          </p:cNvPr>
          <p:cNvSpPr>
            <a:spLocks noGrp="1"/>
          </p:cNvSpPr>
          <p:nvPr>
            <p:ph type="pic" idx="1"/>
          </p:nvPr>
        </p:nvSpPr>
        <p:spPr>
          <a:xfrm>
            <a:off x="5220000" y="1800000"/>
            <a:ext cx="6172200" cy="3991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a:extLst>
              <a:ext uri="{FF2B5EF4-FFF2-40B4-BE49-F238E27FC236}">
                <a16:creationId xmlns:a16="http://schemas.microsoft.com/office/drawing/2014/main" id="{CB13A3D0-273A-4EA3-8542-52A42FE9D10B}"/>
              </a:ext>
            </a:extLst>
          </p:cNvPr>
          <p:cNvSpPr>
            <a:spLocks noGrp="1"/>
          </p:cNvSpPr>
          <p:nvPr>
            <p:ph type="body" sz="half" idx="2"/>
          </p:nvPr>
        </p:nvSpPr>
        <p:spPr>
          <a:xfrm>
            <a:off x="839788" y="1799999"/>
            <a:ext cx="3932237" cy="399119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8345A1-23DC-466A-AE89-FE570F4AD21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6" name="Tijdelijke aanduiding voor voettekst 5">
            <a:extLst>
              <a:ext uri="{FF2B5EF4-FFF2-40B4-BE49-F238E27FC236}">
                <a16:creationId xmlns:a16="http://schemas.microsoft.com/office/drawing/2014/main" id="{C4439F96-6EDD-4740-AFCC-BA8875AEF66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8524D80-4E04-47B4-9204-747D1AEFD5CD}"/>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99022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co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758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Video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2832B12-0F21-5D4C-BBB4-C85041DA6311}"/>
              </a:ext>
            </a:extLst>
          </p:cNvPr>
          <p:cNvSpPr/>
          <p:nvPr userDrawn="1"/>
        </p:nvSpPr>
        <p:spPr>
          <a:xfrm>
            <a:off x="0" y="2204184"/>
            <a:ext cx="6805061" cy="2734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11" name="Tijdelijke aanduiding voor media 10">
            <a:extLst>
              <a:ext uri="{FF2B5EF4-FFF2-40B4-BE49-F238E27FC236}">
                <a16:creationId xmlns:a16="http://schemas.microsoft.com/office/drawing/2014/main" id="{09E4E032-5913-5846-B77F-8C3D815B37A1}"/>
              </a:ext>
            </a:extLst>
          </p:cNvPr>
          <p:cNvSpPr>
            <a:spLocks noGrp="1"/>
          </p:cNvSpPr>
          <p:nvPr>
            <p:ph type="media" sz="quarter" idx="13"/>
          </p:nvPr>
        </p:nvSpPr>
        <p:spPr>
          <a:xfrm>
            <a:off x="-40482" y="-28875"/>
            <a:ext cx="12272963" cy="6929438"/>
          </a:xfrm>
          <a:custGeom>
            <a:avLst/>
            <a:gdLst>
              <a:gd name="connsiteX0" fmla="*/ 0 w 12272963"/>
              <a:gd name="connsiteY0" fmla="*/ 0 h 6929438"/>
              <a:gd name="connsiteX1" fmla="*/ 12272963 w 12272963"/>
              <a:gd name="connsiteY1" fmla="*/ 0 h 6929438"/>
              <a:gd name="connsiteX2" fmla="*/ 12272963 w 12272963"/>
              <a:gd name="connsiteY2" fmla="*/ 6929438 h 6929438"/>
              <a:gd name="connsiteX3" fmla="*/ 0 w 12272963"/>
              <a:gd name="connsiteY3" fmla="*/ 6929438 h 6929438"/>
              <a:gd name="connsiteX4" fmla="*/ 0 w 12272963"/>
              <a:gd name="connsiteY4" fmla="*/ 4967586 h 6929438"/>
              <a:gd name="connsiteX5" fmla="*/ 6845544 w 12272963"/>
              <a:gd name="connsiteY5" fmla="*/ 4967586 h 6929438"/>
              <a:gd name="connsiteX6" fmla="*/ 6845544 w 12272963"/>
              <a:gd name="connsiteY6" fmla="*/ 2233059 h 6929438"/>
              <a:gd name="connsiteX7" fmla="*/ 0 w 12272963"/>
              <a:gd name="connsiteY7" fmla="*/ 2233059 h 692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963" h="6929438">
                <a:moveTo>
                  <a:pt x="0" y="0"/>
                </a:moveTo>
                <a:lnTo>
                  <a:pt x="12272963" y="0"/>
                </a:lnTo>
                <a:lnTo>
                  <a:pt x="12272963" y="6929438"/>
                </a:lnTo>
                <a:lnTo>
                  <a:pt x="0" y="6929438"/>
                </a:lnTo>
                <a:lnTo>
                  <a:pt x="0" y="4967586"/>
                </a:lnTo>
                <a:lnTo>
                  <a:pt x="6845544" y="4967586"/>
                </a:lnTo>
                <a:lnTo>
                  <a:pt x="6845544" y="2233059"/>
                </a:lnTo>
                <a:lnTo>
                  <a:pt x="0" y="2233059"/>
                </a:lnTo>
                <a:close/>
              </a:path>
            </a:pathLst>
          </a:custGeom>
          <a:pattFill prst="pct90">
            <a:fgClr>
              <a:schemeClr val="accent1"/>
            </a:fgClr>
            <a:bgClr>
              <a:schemeClr val="bg1"/>
            </a:bgClr>
          </a:pattFill>
        </p:spPr>
        <p:txBody>
          <a:bodyPr wrap="square">
            <a:noAutofit/>
          </a:bodyPr>
          <a:lstStyle/>
          <a:p>
            <a:r>
              <a:rPr lang="nl-NL"/>
              <a:t>Klik op het pictogram als u media wilt toevoegen</a:t>
            </a:r>
            <a:endParaRPr lang="nl-NL" dirty="0"/>
          </a:p>
        </p:txBody>
      </p:sp>
    </p:spTree>
    <p:extLst>
      <p:ext uri="{BB962C8B-B14F-4D97-AF65-F5344CB8AC3E}">
        <p14:creationId xmlns:p14="http://schemas.microsoft.com/office/powerpoint/2010/main" val="66639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0626687" cy="1325563"/>
          </a:xfr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2055813"/>
            <a:ext cx="10906700" cy="3780377"/>
          </a:xfrm>
        </p:spPr>
        <p:txBody>
          <a:bodyPr/>
          <a:lstStyle>
            <a:lvl1pPr>
              <a:defRPr sz="2000"/>
            </a:lvl1pPr>
            <a:lvl2pPr>
              <a:defRPr sz="1800"/>
            </a:lvl2pPr>
            <a:lvl3pPr>
              <a:defRPr sz="1600"/>
            </a:lvl3pPr>
            <a:lvl4pPr>
              <a:defRPr sz="1400"/>
            </a:lvl4pPr>
            <a:lvl5pPr>
              <a:defRPr sz="12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3296520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D8BD91F4-3652-0B47-8332-02521527D150}"/>
              </a:ext>
            </a:extLst>
          </p:cNvPr>
          <p:cNvSpPr/>
          <p:nvPr userDrawn="1"/>
        </p:nvSpPr>
        <p:spPr>
          <a:xfrm>
            <a:off x="0" y="2146434"/>
            <a:ext cx="6824311" cy="2897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5763"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2"/>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1502516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Roo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233F46C-9BC8-2B46-AD52-0C5BD905656C}"/>
              </a:ext>
            </a:extLst>
          </p:cNvPr>
          <p:cNvSpPr/>
          <p:nvPr userDrawn="1"/>
        </p:nvSpPr>
        <p:spPr>
          <a:xfrm>
            <a:off x="0" y="2146434"/>
            <a:ext cx="6824311" cy="289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278420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90E2063-CF57-C340-A945-A75F557F98C2}"/>
              </a:ext>
            </a:extLst>
          </p:cNvPr>
          <p:cNvSpPr/>
          <p:nvPr userDrawn="1"/>
        </p:nvSpPr>
        <p:spPr>
          <a:xfrm>
            <a:off x="0" y="2146434"/>
            <a:ext cx="6824311" cy="2897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418662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9A6F44-E06F-9C4F-B82C-01439C1F52B7}"/>
              </a:ext>
            </a:extLst>
          </p:cNvPr>
          <p:cNvSpPr/>
          <p:nvPr userDrawn="1"/>
        </p:nvSpPr>
        <p:spPr>
          <a:xfrm>
            <a:off x="0" y="2146434"/>
            <a:ext cx="6824311" cy="289720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43931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14953792-D796-D34D-844E-1D3C74C20B3A}"/>
              </a:ext>
            </a:extLst>
          </p:cNvPr>
          <p:cNvSpPr>
            <a:spLocks noGrp="1"/>
          </p:cNvSpPr>
          <p:nvPr>
            <p:ph type="pic" sz="quarter" idx="10"/>
          </p:nvPr>
        </p:nvSpPr>
        <p:spPr>
          <a:xfrm>
            <a:off x="2772" y="0"/>
            <a:ext cx="12191999" cy="6858000"/>
          </a:xfrm>
          <a:custGeom>
            <a:avLst/>
            <a:gdLst>
              <a:gd name="connsiteX0" fmla="*/ 0 w 12191999"/>
              <a:gd name="connsiteY0" fmla="*/ 0 h 6837366"/>
              <a:gd name="connsiteX1" fmla="*/ 12191999 w 12191999"/>
              <a:gd name="connsiteY1" fmla="*/ 0 h 6837366"/>
              <a:gd name="connsiteX2" fmla="*/ 12191999 w 12191999"/>
              <a:gd name="connsiteY2" fmla="*/ 5825873 h 6837366"/>
              <a:gd name="connsiteX3" fmla="*/ 9767456 w 12191999"/>
              <a:gd name="connsiteY3" fmla="*/ 5825873 h 6837366"/>
              <a:gd name="connsiteX4" fmla="*/ 9767456 w 12191999"/>
              <a:gd name="connsiteY4" fmla="*/ 6837366 h 6837366"/>
              <a:gd name="connsiteX5" fmla="*/ 0 w 12191999"/>
              <a:gd name="connsiteY5" fmla="*/ 6837366 h 68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37366">
                <a:moveTo>
                  <a:pt x="0" y="0"/>
                </a:moveTo>
                <a:lnTo>
                  <a:pt x="12191999" y="0"/>
                </a:lnTo>
                <a:lnTo>
                  <a:pt x="12191999" y="5825873"/>
                </a:lnTo>
                <a:lnTo>
                  <a:pt x="9767456" y="5825873"/>
                </a:lnTo>
                <a:lnTo>
                  <a:pt x="9767456" y="6837366"/>
                </a:lnTo>
                <a:lnTo>
                  <a:pt x="0" y="6837366"/>
                </a:lnTo>
                <a:close/>
              </a:path>
            </a:pathLst>
          </a:custGeom>
          <a:pattFill prst="pct5">
            <a:fgClr>
              <a:schemeClr val="tx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11901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 zonder vigne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ED338DE-EE02-43B0-856E-80E149794A6E}"/>
              </a:ext>
            </a:extLst>
          </p:cNvPr>
          <p:cNvSpPr/>
          <p:nvPr userDrawn="1"/>
        </p:nvSpPr>
        <p:spPr>
          <a:xfrm>
            <a:off x="0" y="0"/>
            <a:ext cx="12192000" cy="353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a:extLst>
              <a:ext uri="{FF2B5EF4-FFF2-40B4-BE49-F238E27FC236}">
                <a16:creationId xmlns:a16="http://schemas.microsoft.com/office/drawing/2014/main" id="{321D981E-152B-487E-BA3A-584291F6D8B7}"/>
              </a:ext>
            </a:extLst>
          </p:cNvPr>
          <p:cNvPicPr>
            <a:picLocks noChangeAspect="1"/>
          </p:cNvPicPr>
          <p:nvPr userDrawn="1"/>
        </p:nvPicPr>
        <p:blipFill rotWithShape="1">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 t="63616" r="-26" b="-838"/>
          <a:stretch/>
        </p:blipFill>
        <p:spPr>
          <a:xfrm>
            <a:off x="-1" y="0"/>
            <a:ext cx="12192001" cy="3382849"/>
          </a:xfrm>
          <a:prstGeom prst="rect">
            <a:avLst/>
          </a:prstGeom>
        </p:spPr>
      </p:pic>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1033088" cy="1325563"/>
          </a:xfr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1799999"/>
            <a:ext cx="10906700" cy="3960000"/>
          </a:xfrm>
        </p:spPr>
        <p:txBody>
          <a:bodyPr>
            <a:normAutofit/>
          </a:bodyPr>
          <a:lstStyle>
            <a:lvl1pPr>
              <a:defRPr sz="18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3183291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2023-C853-419E-AB2F-6B0EF999C5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F0B39D6-3457-4BFB-9C2E-2C3DCA25D15C}"/>
              </a:ext>
            </a:extLst>
          </p:cNvPr>
          <p:cNvSpPr>
            <a:spLocks noGrp="1"/>
          </p:cNvSpPr>
          <p:nvPr>
            <p:ph sz="half" idx="1"/>
          </p:nvPr>
        </p:nvSpPr>
        <p:spPr>
          <a:xfrm>
            <a:off x="561860" y="1983035"/>
            <a:ext cx="5457940" cy="419392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94B5F035-04AD-4781-BF45-FE59C87FEDB8}"/>
              </a:ext>
            </a:extLst>
          </p:cNvPr>
          <p:cNvSpPr>
            <a:spLocks noGrp="1"/>
          </p:cNvSpPr>
          <p:nvPr>
            <p:ph sz="half" idx="2"/>
          </p:nvPr>
        </p:nvSpPr>
        <p:spPr>
          <a:xfrm>
            <a:off x="6172200" y="1983035"/>
            <a:ext cx="5457940" cy="419392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0FD608A7-A6B2-4EB9-BC31-7D4332EF52F5}"/>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6" name="Tijdelijke aanduiding voor voettekst 5">
            <a:extLst>
              <a:ext uri="{FF2B5EF4-FFF2-40B4-BE49-F238E27FC236}">
                <a16:creationId xmlns:a16="http://schemas.microsoft.com/office/drawing/2014/main" id="{8FCDD92E-74BE-4E6D-84B9-426B27E7C55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AB793C1-D52E-4129-8948-6E828D34BDD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599845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521AC-E1DB-492A-8C8A-F595F18158A1}"/>
              </a:ext>
            </a:extLst>
          </p:cNvPr>
          <p:cNvSpPr>
            <a:spLocks noGrp="1"/>
          </p:cNvSpPr>
          <p:nvPr>
            <p:ph type="title"/>
          </p:nvPr>
        </p:nvSpPr>
        <p:spPr>
          <a:xfrm>
            <a:off x="561858" y="365125"/>
            <a:ext cx="10793530" cy="1325563"/>
          </a:xfrm>
        </p:spPr>
        <p:txBody>
          <a:bodyPr/>
          <a:lstStyle/>
          <a:p>
            <a:r>
              <a:rPr lang="nl-NL" dirty="0"/>
              <a:t>Klik om stijl te bewerken</a:t>
            </a:r>
          </a:p>
        </p:txBody>
      </p:sp>
      <p:sp>
        <p:nvSpPr>
          <p:cNvPr id="3" name="Tijdelijke aanduiding voor tekst 2">
            <a:extLst>
              <a:ext uri="{FF2B5EF4-FFF2-40B4-BE49-F238E27FC236}">
                <a16:creationId xmlns:a16="http://schemas.microsoft.com/office/drawing/2014/main" id="{05D6C659-1D7F-4FA1-9D8D-E5CA5079DDDB}"/>
              </a:ext>
            </a:extLst>
          </p:cNvPr>
          <p:cNvSpPr>
            <a:spLocks noGrp="1"/>
          </p:cNvSpPr>
          <p:nvPr>
            <p:ph type="body" idx="1"/>
          </p:nvPr>
        </p:nvSpPr>
        <p:spPr>
          <a:xfrm>
            <a:off x="561860" y="1857375"/>
            <a:ext cx="5435715"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BC08BB6E-BBA1-440E-8F67-7F710095186E}"/>
              </a:ext>
            </a:extLst>
          </p:cNvPr>
          <p:cNvSpPr>
            <a:spLocks noGrp="1"/>
          </p:cNvSpPr>
          <p:nvPr>
            <p:ph sz="half" idx="2"/>
          </p:nvPr>
        </p:nvSpPr>
        <p:spPr>
          <a:xfrm>
            <a:off x="561858" y="2505075"/>
            <a:ext cx="5435717" cy="33118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2948BF6A-C2FD-4D5C-ACFD-5128A8205672}"/>
              </a:ext>
            </a:extLst>
          </p:cNvPr>
          <p:cNvSpPr>
            <a:spLocks noGrp="1"/>
          </p:cNvSpPr>
          <p:nvPr>
            <p:ph type="body" sz="quarter" idx="3"/>
          </p:nvPr>
        </p:nvSpPr>
        <p:spPr>
          <a:xfrm>
            <a:off x="6172200" y="1857373"/>
            <a:ext cx="5457940" cy="6477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D5523253-1DCF-4527-B203-58502471A75E}"/>
              </a:ext>
            </a:extLst>
          </p:cNvPr>
          <p:cNvSpPr>
            <a:spLocks noGrp="1"/>
          </p:cNvSpPr>
          <p:nvPr>
            <p:ph sz="quarter" idx="4"/>
          </p:nvPr>
        </p:nvSpPr>
        <p:spPr>
          <a:xfrm>
            <a:off x="6172199" y="2505075"/>
            <a:ext cx="5457939" cy="33118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D7220DDE-12B3-48C8-9917-CE7468E8321B}"/>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8" name="Tijdelijke aanduiding voor voettekst 7">
            <a:extLst>
              <a:ext uri="{FF2B5EF4-FFF2-40B4-BE49-F238E27FC236}">
                <a16:creationId xmlns:a16="http://schemas.microsoft.com/office/drawing/2014/main" id="{A6C0CDE3-DFCE-4426-8D96-A121B4C0A8E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626DF8D-7754-40B8-B0CD-34075177A5B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945773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1EA97-A650-4E1E-BDEF-AC750A95B8BB}"/>
              </a:ext>
            </a:extLst>
          </p:cNvPr>
          <p:cNvSpPr>
            <a:spLocks noGrp="1"/>
          </p:cNvSpPr>
          <p:nvPr>
            <p:ph type="title"/>
          </p:nvPr>
        </p:nvSpPr>
        <p:spPr>
          <a:xfrm>
            <a:off x="839788" y="457200"/>
            <a:ext cx="8910140" cy="1112838"/>
          </a:xfrm>
        </p:spPr>
        <p:txBody>
          <a:bodyPr anchor="ctr" anchorCtr="0">
            <a:normAutofit/>
          </a:bodyPr>
          <a:lstStyle>
            <a:lvl1pPr>
              <a:defRPr sz="4400"/>
            </a:lvl1pPr>
          </a:lstStyle>
          <a:p>
            <a:r>
              <a:rPr lang="nl-NL" dirty="0"/>
              <a:t>Klik om stijl te bewerken</a:t>
            </a:r>
          </a:p>
        </p:txBody>
      </p:sp>
      <p:sp>
        <p:nvSpPr>
          <p:cNvPr id="3" name="Tijdelijke aanduiding voor inhoud 2">
            <a:extLst>
              <a:ext uri="{FF2B5EF4-FFF2-40B4-BE49-F238E27FC236}">
                <a16:creationId xmlns:a16="http://schemas.microsoft.com/office/drawing/2014/main" id="{E326A090-6B35-48E2-A07A-40E367F0DD6B}"/>
              </a:ext>
            </a:extLst>
          </p:cNvPr>
          <p:cNvSpPr>
            <a:spLocks noGrp="1"/>
          </p:cNvSpPr>
          <p:nvPr>
            <p:ph idx="1"/>
          </p:nvPr>
        </p:nvSpPr>
        <p:spPr>
          <a:xfrm>
            <a:off x="5183188" y="2057400"/>
            <a:ext cx="6472658"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36311B74-46ED-4D7F-B28D-902C06F749E9}"/>
              </a:ext>
            </a:extLst>
          </p:cNvPr>
          <p:cNvSpPr>
            <a:spLocks noGrp="1"/>
          </p:cNvSpPr>
          <p:nvPr>
            <p:ph type="body" sz="half" idx="2"/>
          </p:nvPr>
        </p:nvSpPr>
        <p:spPr>
          <a:xfrm>
            <a:off x="838200"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48DD82EA-AC0B-4A61-AD12-F72DCB2B5BE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6" name="Tijdelijke aanduiding voor voettekst 5">
            <a:extLst>
              <a:ext uri="{FF2B5EF4-FFF2-40B4-BE49-F238E27FC236}">
                <a16:creationId xmlns:a16="http://schemas.microsoft.com/office/drawing/2014/main" id="{33D5311B-0308-4A7E-9B69-C5B9552D5ED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D14080-893F-485F-9140-C3DCC8F37443}"/>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4005823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51D-CE4E-4A0E-82ED-7421CA9D67EC}"/>
              </a:ext>
            </a:extLst>
          </p:cNvPr>
          <p:cNvSpPr>
            <a:spLocks noGrp="1"/>
          </p:cNvSpPr>
          <p:nvPr>
            <p:ph type="title"/>
          </p:nvPr>
        </p:nvSpPr>
        <p:spPr>
          <a:xfrm>
            <a:off x="839788" y="457200"/>
            <a:ext cx="8910140" cy="1217364"/>
          </a:xfrm>
        </p:spPr>
        <p:txBody>
          <a:bodyPr anchor="ctr" anchorCtr="0">
            <a:normAutofit/>
          </a:bodyPr>
          <a:lstStyle>
            <a:lvl1pPr>
              <a:defRPr sz="44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75DE5BE4-657B-4489-AD4C-4A13821AE5D6}"/>
              </a:ext>
            </a:extLst>
          </p:cNvPr>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B13A3D0-273A-4EA3-8542-52A42FE9D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8345A1-23DC-466A-AE89-FE570F4AD21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6" name="Tijdelijke aanduiding voor voettekst 5">
            <a:extLst>
              <a:ext uri="{FF2B5EF4-FFF2-40B4-BE49-F238E27FC236}">
                <a16:creationId xmlns:a16="http://schemas.microsoft.com/office/drawing/2014/main" id="{C4439F96-6EDD-4740-AFCC-BA8875AEF66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8524D80-4E04-47B4-9204-747D1AEFD5CD}"/>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716173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co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5638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Video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2832B12-0F21-5D4C-BBB4-C85041DA6311}"/>
              </a:ext>
            </a:extLst>
          </p:cNvPr>
          <p:cNvSpPr/>
          <p:nvPr userDrawn="1"/>
        </p:nvSpPr>
        <p:spPr>
          <a:xfrm>
            <a:off x="0" y="2204184"/>
            <a:ext cx="6805061" cy="2734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11" name="Tijdelijke aanduiding voor media 10">
            <a:extLst>
              <a:ext uri="{FF2B5EF4-FFF2-40B4-BE49-F238E27FC236}">
                <a16:creationId xmlns:a16="http://schemas.microsoft.com/office/drawing/2014/main" id="{09E4E032-5913-5846-B77F-8C3D815B37A1}"/>
              </a:ext>
            </a:extLst>
          </p:cNvPr>
          <p:cNvSpPr>
            <a:spLocks noGrp="1"/>
          </p:cNvSpPr>
          <p:nvPr>
            <p:ph type="media" sz="quarter" idx="13"/>
          </p:nvPr>
        </p:nvSpPr>
        <p:spPr>
          <a:xfrm>
            <a:off x="-40482" y="-28875"/>
            <a:ext cx="12272963" cy="6929438"/>
          </a:xfrm>
          <a:custGeom>
            <a:avLst/>
            <a:gdLst>
              <a:gd name="connsiteX0" fmla="*/ 0 w 12272963"/>
              <a:gd name="connsiteY0" fmla="*/ 0 h 6929438"/>
              <a:gd name="connsiteX1" fmla="*/ 12272963 w 12272963"/>
              <a:gd name="connsiteY1" fmla="*/ 0 h 6929438"/>
              <a:gd name="connsiteX2" fmla="*/ 12272963 w 12272963"/>
              <a:gd name="connsiteY2" fmla="*/ 6929438 h 6929438"/>
              <a:gd name="connsiteX3" fmla="*/ 0 w 12272963"/>
              <a:gd name="connsiteY3" fmla="*/ 6929438 h 6929438"/>
              <a:gd name="connsiteX4" fmla="*/ 0 w 12272963"/>
              <a:gd name="connsiteY4" fmla="*/ 4967586 h 6929438"/>
              <a:gd name="connsiteX5" fmla="*/ 6845544 w 12272963"/>
              <a:gd name="connsiteY5" fmla="*/ 4967586 h 6929438"/>
              <a:gd name="connsiteX6" fmla="*/ 6845544 w 12272963"/>
              <a:gd name="connsiteY6" fmla="*/ 2233059 h 6929438"/>
              <a:gd name="connsiteX7" fmla="*/ 0 w 12272963"/>
              <a:gd name="connsiteY7" fmla="*/ 2233059 h 692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963" h="6929438">
                <a:moveTo>
                  <a:pt x="0" y="0"/>
                </a:moveTo>
                <a:lnTo>
                  <a:pt x="12272963" y="0"/>
                </a:lnTo>
                <a:lnTo>
                  <a:pt x="12272963" y="6929438"/>
                </a:lnTo>
                <a:lnTo>
                  <a:pt x="0" y="6929438"/>
                </a:lnTo>
                <a:lnTo>
                  <a:pt x="0" y="4967586"/>
                </a:lnTo>
                <a:lnTo>
                  <a:pt x="6845544" y="4967586"/>
                </a:lnTo>
                <a:lnTo>
                  <a:pt x="6845544" y="2233059"/>
                </a:lnTo>
                <a:lnTo>
                  <a:pt x="0" y="2233059"/>
                </a:lnTo>
                <a:close/>
              </a:path>
            </a:pathLst>
          </a:custGeom>
          <a:pattFill prst="pct90">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342121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D8BD91F4-3652-0B47-8332-02521527D150}"/>
              </a:ext>
            </a:extLst>
          </p:cNvPr>
          <p:cNvSpPr/>
          <p:nvPr userDrawn="1"/>
        </p:nvSpPr>
        <p:spPr>
          <a:xfrm>
            <a:off x="0" y="2146434"/>
            <a:ext cx="6824311" cy="2897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5763"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2"/>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96766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Roo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233F46C-9BC8-2B46-AD52-0C5BD905656C}"/>
              </a:ext>
            </a:extLst>
          </p:cNvPr>
          <p:cNvSpPr/>
          <p:nvPr userDrawn="1"/>
        </p:nvSpPr>
        <p:spPr>
          <a:xfrm>
            <a:off x="0" y="2146434"/>
            <a:ext cx="6824311" cy="289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69503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90E2063-CF57-C340-A945-A75F557F98C2}"/>
              </a:ext>
            </a:extLst>
          </p:cNvPr>
          <p:cNvSpPr/>
          <p:nvPr userDrawn="1"/>
        </p:nvSpPr>
        <p:spPr>
          <a:xfrm>
            <a:off x="0" y="2146434"/>
            <a:ext cx="6824311" cy="2897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48931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9A6F44-E06F-9C4F-B82C-01439C1F52B7}"/>
              </a:ext>
            </a:extLst>
          </p:cNvPr>
          <p:cNvSpPr/>
          <p:nvPr userDrawn="1"/>
        </p:nvSpPr>
        <p:spPr>
          <a:xfrm>
            <a:off x="0" y="2146434"/>
            <a:ext cx="6824311" cy="289720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3-5-2022</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74576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14953792-D796-D34D-844E-1D3C74C20B3A}"/>
              </a:ext>
            </a:extLst>
          </p:cNvPr>
          <p:cNvSpPr>
            <a:spLocks noGrp="1"/>
          </p:cNvSpPr>
          <p:nvPr>
            <p:ph type="pic" sz="quarter" idx="10"/>
          </p:nvPr>
        </p:nvSpPr>
        <p:spPr>
          <a:xfrm>
            <a:off x="2772" y="0"/>
            <a:ext cx="12191999" cy="6858000"/>
          </a:xfrm>
          <a:custGeom>
            <a:avLst/>
            <a:gdLst>
              <a:gd name="connsiteX0" fmla="*/ 0 w 12191999"/>
              <a:gd name="connsiteY0" fmla="*/ 0 h 6837366"/>
              <a:gd name="connsiteX1" fmla="*/ 12191999 w 12191999"/>
              <a:gd name="connsiteY1" fmla="*/ 0 h 6837366"/>
              <a:gd name="connsiteX2" fmla="*/ 12191999 w 12191999"/>
              <a:gd name="connsiteY2" fmla="*/ 5825873 h 6837366"/>
              <a:gd name="connsiteX3" fmla="*/ 9767456 w 12191999"/>
              <a:gd name="connsiteY3" fmla="*/ 5825873 h 6837366"/>
              <a:gd name="connsiteX4" fmla="*/ 9767456 w 12191999"/>
              <a:gd name="connsiteY4" fmla="*/ 6837366 h 6837366"/>
              <a:gd name="connsiteX5" fmla="*/ 0 w 12191999"/>
              <a:gd name="connsiteY5" fmla="*/ 6837366 h 68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37366">
                <a:moveTo>
                  <a:pt x="0" y="0"/>
                </a:moveTo>
                <a:lnTo>
                  <a:pt x="12191999" y="0"/>
                </a:lnTo>
                <a:lnTo>
                  <a:pt x="12191999" y="5825873"/>
                </a:lnTo>
                <a:lnTo>
                  <a:pt x="9767456" y="5825873"/>
                </a:lnTo>
                <a:lnTo>
                  <a:pt x="9767456" y="6837366"/>
                </a:lnTo>
                <a:lnTo>
                  <a:pt x="0" y="6837366"/>
                </a:lnTo>
                <a:close/>
              </a:path>
            </a:pathLst>
          </a:custGeom>
          <a:pattFill prst="pct5">
            <a:fgClr>
              <a:schemeClr val="tx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51036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2023-C853-419E-AB2F-6B0EF999C5FB}"/>
              </a:ext>
            </a:extLst>
          </p:cNvPr>
          <p:cNvSpPr>
            <a:spLocks noGrp="1"/>
          </p:cNvSpPr>
          <p:nvPr>
            <p:ph type="title"/>
          </p:nvPr>
        </p:nvSpPr>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F0B39D6-3457-4BFB-9C2E-2C3DCA25D15C}"/>
              </a:ext>
            </a:extLst>
          </p:cNvPr>
          <p:cNvSpPr>
            <a:spLocks noGrp="1"/>
          </p:cNvSpPr>
          <p:nvPr>
            <p:ph sz="half" idx="1"/>
          </p:nvPr>
        </p:nvSpPr>
        <p:spPr>
          <a:xfrm>
            <a:off x="561860" y="1983035"/>
            <a:ext cx="5457940" cy="419392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94B5F035-04AD-4781-BF45-FE59C87FEDB8}"/>
              </a:ext>
            </a:extLst>
          </p:cNvPr>
          <p:cNvSpPr>
            <a:spLocks noGrp="1"/>
          </p:cNvSpPr>
          <p:nvPr>
            <p:ph sz="half" idx="2"/>
          </p:nvPr>
        </p:nvSpPr>
        <p:spPr>
          <a:xfrm>
            <a:off x="6172200" y="1983035"/>
            <a:ext cx="5457940" cy="41939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0FD608A7-A6B2-4EB9-BC31-7D4332EF52F5}"/>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6" name="Tijdelijke aanduiding voor voettekst 5">
            <a:extLst>
              <a:ext uri="{FF2B5EF4-FFF2-40B4-BE49-F238E27FC236}">
                <a16:creationId xmlns:a16="http://schemas.microsoft.com/office/drawing/2014/main" id="{8FCDD92E-74BE-4E6D-84B9-426B27E7C55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AB793C1-D52E-4129-8948-6E828D34BDD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374079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521AC-E1DB-492A-8C8A-F595F18158A1}"/>
              </a:ext>
            </a:extLst>
          </p:cNvPr>
          <p:cNvSpPr>
            <a:spLocks noGrp="1"/>
          </p:cNvSpPr>
          <p:nvPr>
            <p:ph type="title"/>
          </p:nvPr>
        </p:nvSpPr>
        <p:spPr>
          <a:xfrm>
            <a:off x="561858" y="365125"/>
            <a:ext cx="10793530" cy="1325563"/>
          </a:xfrm>
        </p:spPr>
        <p:txBody>
          <a:body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05D6C659-1D7F-4FA1-9D8D-E5CA5079DDDB}"/>
              </a:ext>
            </a:extLst>
          </p:cNvPr>
          <p:cNvSpPr>
            <a:spLocks noGrp="1"/>
          </p:cNvSpPr>
          <p:nvPr>
            <p:ph type="body" idx="1"/>
          </p:nvPr>
        </p:nvSpPr>
        <p:spPr>
          <a:xfrm>
            <a:off x="561860" y="1857375"/>
            <a:ext cx="5435715" cy="647700"/>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08BB6E-BBA1-440E-8F67-7F710095186E}"/>
              </a:ext>
            </a:extLst>
          </p:cNvPr>
          <p:cNvSpPr>
            <a:spLocks noGrp="1"/>
          </p:cNvSpPr>
          <p:nvPr>
            <p:ph sz="half" idx="2"/>
          </p:nvPr>
        </p:nvSpPr>
        <p:spPr>
          <a:xfrm>
            <a:off x="561858" y="2505075"/>
            <a:ext cx="5435717"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a:extLst>
              <a:ext uri="{FF2B5EF4-FFF2-40B4-BE49-F238E27FC236}">
                <a16:creationId xmlns:a16="http://schemas.microsoft.com/office/drawing/2014/main" id="{2948BF6A-C2FD-4D5C-ACFD-5128A8205672}"/>
              </a:ext>
            </a:extLst>
          </p:cNvPr>
          <p:cNvSpPr>
            <a:spLocks noGrp="1"/>
          </p:cNvSpPr>
          <p:nvPr>
            <p:ph type="body" sz="quarter" idx="3"/>
          </p:nvPr>
        </p:nvSpPr>
        <p:spPr>
          <a:xfrm>
            <a:off x="6172200" y="1857373"/>
            <a:ext cx="5457940" cy="647701"/>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523253-1DCF-4527-B203-58502471A75E}"/>
              </a:ext>
            </a:extLst>
          </p:cNvPr>
          <p:cNvSpPr>
            <a:spLocks noGrp="1"/>
          </p:cNvSpPr>
          <p:nvPr>
            <p:ph sz="quarter" idx="4"/>
          </p:nvPr>
        </p:nvSpPr>
        <p:spPr>
          <a:xfrm>
            <a:off x="6172199" y="2505075"/>
            <a:ext cx="5457939"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D7220DDE-12B3-48C8-9917-CE7468E8321B}"/>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3-5-2022</a:t>
            </a:fld>
            <a:endParaRPr lang="nl-NL"/>
          </a:p>
        </p:txBody>
      </p:sp>
      <p:sp>
        <p:nvSpPr>
          <p:cNvPr id="8" name="Tijdelijke aanduiding voor voettekst 7">
            <a:extLst>
              <a:ext uri="{FF2B5EF4-FFF2-40B4-BE49-F238E27FC236}">
                <a16:creationId xmlns:a16="http://schemas.microsoft.com/office/drawing/2014/main" id="{A6C0CDE3-DFCE-4426-8D96-A121B4C0A8E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626DF8D-7754-40B8-B0CD-34075177A5B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40276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7.pn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microsoft.com/office/2007/relationships/hdphoto" Target="../media/hdphoto1.wdp"/><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8A8499C-8947-4220-800D-7A4811912047}"/>
              </a:ext>
            </a:extLst>
          </p:cNvPr>
          <p:cNvPicPr>
            <a:picLocks noChangeAspect="1"/>
          </p:cNvPicPr>
          <p:nvPr userDrawn="1"/>
        </p:nvPicPr>
        <p:blipFill rotWithShape="1">
          <a:blip r:embed="rId15">
            <a:alphaModFix/>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 t="63616" r="-26" b="-838"/>
          <a:stretch/>
        </p:blipFill>
        <p:spPr>
          <a:xfrm>
            <a:off x="-1" y="-1"/>
            <a:ext cx="12192001" cy="3382849"/>
          </a:xfrm>
          <a:prstGeom prst="rect">
            <a:avLst/>
          </a:prstGeom>
        </p:spPr>
      </p:pic>
      <p:sp>
        <p:nvSpPr>
          <p:cNvPr id="2" name="Tijdelijke aanduiding voor titel 1">
            <a:extLst>
              <a:ext uri="{FF2B5EF4-FFF2-40B4-BE49-F238E27FC236}">
                <a16:creationId xmlns:a16="http://schemas.microsoft.com/office/drawing/2014/main" id="{4BF4B76A-3465-4B0E-8318-CCE37509B809}"/>
              </a:ext>
            </a:extLst>
          </p:cNvPr>
          <p:cNvSpPr>
            <a:spLocks noGrp="1"/>
          </p:cNvSpPr>
          <p:nvPr>
            <p:ph type="title"/>
          </p:nvPr>
        </p:nvSpPr>
        <p:spPr>
          <a:xfrm>
            <a:off x="727112" y="365125"/>
            <a:ext cx="9759913"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7178AA-D491-456F-9E89-9EEE3395B846}"/>
              </a:ext>
            </a:extLst>
          </p:cNvPr>
          <p:cNvSpPr>
            <a:spLocks noGrp="1"/>
          </p:cNvSpPr>
          <p:nvPr>
            <p:ph type="body" idx="1"/>
          </p:nvPr>
        </p:nvSpPr>
        <p:spPr>
          <a:xfrm>
            <a:off x="727112" y="1799999"/>
            <a:ext cx="10906700" cy="396000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a:extLst>
              <a:ext uri="{FF2B5EF4-FFF2-40B4-BE49-F238E27FC236}">
                <a16:creationId xmlns:a16="http://schemas.microsoft.com/office/drawing/2014/main" id="{8B3C8599-CF6F-47F8-9558-DF7284CC8CDA}"/>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743438" y="5836190"/>
            <a:ext cx="2743201" cy="1032129"/>
          </a:xfrm>
          <a:prstGeom prst="rect">
            <a:avLst/>
          </a:prstGeom>
        </p:spPr>
      </p:pic>
      <p:sp>
        <p:nvSpPr>
          <p:cNvPr id="12" name="Tijdelijke aanduiding voor datum 11">
            <a:extLst>
              <a:ext uri="{FF2B5EF4-FFF2-40B4-BE49-F238E27FC236}">
                <a16:creationId xmlns:a16="http://schemas.microsoft.com/office/drawing/2014/main" id="{AF5061B9-756F-4073-8AE1-92D7DF17A413}"/>
              </a:ext>
            </a:extLst>
          </p:cNvPr>
          <p:cNvSpPr>
            <a:spLocks noGrp="1"/>
          </p:cNvSpPr>
          <p:nvPr>
            <p:ph type="dt" sz="half" idx="2"/>
          </p:nvPr>
        </p:nvSpPr>
        <p:spPr>
          <a:xfrm>
            <a:off x="7271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BC82-BA65-4110-A3F0-6ECABE18C6D8}" type="datetimeFigureOut">
              <a:rPr lang="nl-NL" smtClean="0"/>
              <a:t>3-5-2022</a:t>
            </a:fld>
            <a:endParaRPr lang="nl-NL"/>
          </a:p>
        </p:txBody>
      </p:sp>
      <p:sp>
        <p:nvSpPr>
          <p:cNvPr id="13" name="Tijdelijke aanduiding voor voettekst 12">
            <a:extLst>
              <a:ext uri="{FF2B5EF4-FFF2-40B4-BE49-F238E27FC236}">
                <a16:creationId xmlns:a16="http://schemas.microsoft.com/office/drawing/2014/main" id="{344F4C2B-132C-4687-9181-50B53E061B43}"/>
              </a:ext>
            </a:extLst>
          </p:cNvPr>
          <p:cNvSpPr>
            <a:spLocks noGrp="1"/>
          </p:cNvSpPr>
          <p:nvPr>
            <p:ph type="ftr" sz="quarter" idx="3"/>
          </p:nvPr>
        </p:nvSpPr>
        <p:spPr>
          <a:xfrm>
            <a:off x="3933022" y="6356350"/>
            <a:ext cx="42203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14" name="Tijdelijke aanduiding voor dianummer 13">
            <a:extLst>
              <a:ext uri="{FF2B5EF4-FFF2-40B4-BE49-F238E27FC236}">
                <a16:creationId xmlns:a16="http://schemas.microsoft.com/office/drawing/2014/main" id="{5C2A8754-41D7-424C-A627-1F46ADDF3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6D77C-DF09-4470-A11D-33098E8AE985}" type="slidenum">
              <a:rPr lang="nl-NL" smtClean="0"/>
              <a:t>‹nr.›</a:t>
            </a:fld>
            <a:endParaRPr lang="nl-NL"/>
          </a:p>
        </p:txBody>
      </p:sp>
      <p:pic>
        <p:nvPicPr>
          <p:cNvPr id="17" name="Afbeelding 16">
            <a:extLst>
              <a:ext uri="{FF2B5EF4-FFF2-40B4-BE49-F238E27FC236}">
                <a16:creationId xmlns:a16="http://schemas.microsoft.com/office/drawing/2014/main" id="{5B006E5F-982D-49E3-A07B-FAF003584207}"/>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0724453" y="421735"/>
            <a:ext cx="1258694" cy="1200150"/>
          </a:xfrm>
          <a:prstGeom prst="rect">
            <a:avLst/>
          </a:prstGeom>
        </p:spPr>
      </p:pic>
    </p:spTree>
    <p:extLst>
      <p:ext uri="{BB962C8B-B14F-4D97-AF65-F5344CB8AC3E}">
        <p14:creationId xmlns:p14="http://schemas.microsoft.com/office/powerpoint/2010/main" val="69451977"/>
      </p:ext>
    </p:extLst>
  </p:cSld>
  <p:clrMap bg1="lt1" tx1="dk1" bg2="lt2" tx2="dk2" accent1="accent1" accent2="accent2" accent3="accent3" accent4="accent4" accent5="accent5" accent6="accent6" hlink="hlink" folHlink="folHlink"/>
  <p:sldLayoutIdLst>
    <p:sldLayoutId id="2147483650" r:id="rId1"/>
    <p:sldLayoutId id="2147483669" r:id="rId2"/>
    <p:sldLayoutId id="2147483662" r:id="rId3"/>
    <p:sldLayoutId id="2147483664" r:id="rId4"/>
    <p:sldLayoutId id="2147483665" r:id="rId5"/>
    <p:sldLayoutId id="2147483666" r:id="rId6"/>
    <p:sldLayoutId id="2147483661" r:id="rId7"/>
    <p:sldLayoutId id="2147483652" r:id="rId8"/>
    <p:sldLayoutId id="2147483653" r:id="rId9"/>
    <p:sldLayoutId id="2147483656" r:id="rId10"/>
    <p:sldLayoutId id="2147483657" r:id="rId11"/>
    <p:sldLayoutId id="2147483668" r:id="rId12"/>
    <p:sldLayoutId id="2147483667" r:id="rId13"/>
  </p:sldLayoutIdLst>
  <p:txStyles>
    <p:titleStyle>
      <a:lvl1pPr algn="l" defTabSz="914400" rtl="0" eaLnBrk="1" latinLnBrk="0" hangingPunct="1">
        <a:lnSpc>
          <a:spcPct val="100000"/>
        </a:lnSpc>
        <a:spcBef>
          <a:spcPct val="0"/>
        </a:spcBef>
        <a:buNone/>
        <a:defRPr sz="3600" b="1" kern="1200">
          <a:solidFill>
            <a:srgbClr val="002665"/>
          </a:solidFill>
          <a:latin typeface="Industry-Bold" panose="000008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099B40A-146C-4E19-87A0-D1B97B6358BE}"/>
              </a:ext>
            </a:extLst>
          </p:cNvPr>
          <p:cNvSpPr/>
          <p:nvPr userDrawn="1"/>
        </p:nvSpPr>
        <p:spPr>
          <a:xfrm>
            <a:off x="386080" y="365125"/>
            <a:ext cx="11244060" cy="1325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9F1D2CD5-9408-4D8E-8F78-49734C0D8701}"/>
              </a:ext>
            </a:extLst>
          </p:cNvPr>
          <p:cNvPicPr>
            <a:picLocks noChangeAspect="1"/>
          </p:cNvPicPr>
          <p:nvPr userDrawn="1"/>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p:blipFill>
        <p:spPr>
          <a:xfrm>
            <a:off x="0" y="9049"/>
            <a:ext cx="12191999" cy="2908300"/>
          </a:xfrm>
          <a:prstGeom prst="rect">
            <a:avLst/>
          </a:prstGeom>
        </p:spPr>
      </p:pic>
      <p:sp>
        <p:nvSpPr>
          <p:cNvPr id="2" name="Tijdelijke aanduiding voor titel 1">
            <a:extLst>
              <a:ext uri="{FF2B5EF4-FFF2-40B4-BE49-F238E27FC236}">
                <a16:creationId xmlns:a16="http://schemas.microsoft.com/office/drawing/2014/main" id="{4BF4B76A-3465-4B0E-8318-CCE37509B809}"/>
              </a:ext>
            </a:extLst>
          </p:cNvPr>
          <p:cNvSpPr>
            <a:spLocks noGrp="1"/>
          </p:cNvSpPr>
          <p:nvPr>
            <p:ph type="title"/>
          </p:nvPr>
        </p:nvSpPr>
        <p:spPr>
          <a:xfrm>
            <a:off x="727112" y="365125"/>
            <a:ext cx="10626687"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7178AA-D491-456F-9E89-9EEE3395B846}"/>
              </a:ext>
            </a:extLst>
          </p:cNvPr>
          <p:cNvSpPr>
            <a:spLocks noGrp="1"/>
          </p:cNvSpPr>
          <p:nvPr>
            <p:ph type="body" idx="1"/>
          </p:nvPr>
        </p:nvSpPr>
        <p:spPr>
          <a:xfrm>
            <a:off x="727112" y="2055813"/>
            <a:ext cx="10906700" cy="378037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a:extLst>
              <a:ext uri="{FF2B5EF4-FFF2-40B4-BE49-F238E27FC236}">
                <a16:creationId xmlns:a16="http://schemas.microsoft.com/office/drawing/2014/main" id="{8B3C8599-CF6F-47F8-9558-DF7284CC8CDA}"/>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9743438" y="5836190"/>
            <a:ext cx="2743201" cy="1032129"/>
          </a:xfrm>
          <a:prstGeom prst="rect">
            <a:avLst/>
          </a:prstGeom>
        </p:spPr>
      </p:pic>
      <p:sp>
        <p:nvSpPr>
          <p:cNvPr id="12" name="Tijdelijke aanduiding voor datum 11">
            <a:extLst>
              <a:ext uri="{FF2B5EF4-FFF2-40B4-BE49-F238E27FC236}">
                <a16:creationId xmlns:a16="http://schemas.microsoft.com/office/drawing/2014/main" id="{AF5061B9-756F-4073-8AE1-92D7DF17A413}"/>
              </a:ext>
            </a:extLst>
          </p:cNvPr>
          <p:cNvSpPr>
            <a:spLocks noGrp="1"/>
          </p:cNvSpPr>
          <p:nvPr>
            <p:ph type="dt" sz="half" idx="2"/>
          </p:nvPr>
        </p:nvSpPr>
        <p:spPr>
          <a:xfrm>
            <a:off x="7271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BC82-BA65-4110-A3F0-6ECABE18C6D8}" type="datetimeFigureOut">
              <a:rPr lang="nl-NL" smtClean="0"/>
              <a:t>3-5-2022</a:t>
            </a:fld>
            <a:endParaRPr lang="nl-NL"/>
          </a:p>
        </p:txBody>
      </p:sp>
      <p:sp>
        <p:nvSpPr>
          <p:cNvPr id="13" name="Tijdelijke aanduiding voor voettekst 12">
            <a:extLst>
              <a:ext uri="{FF2B5EF4-FFF2-40B4-BE49-F238E27FC236}">
                <a16:creationId xmlns:a16="http://schemas.microsoft.com/office/drawing/2014/main" id="{344F4C2B-132C-4687-9181-50B53E061B43}"/>
              </a:ext>
            </a:extLst>
          </p:cNvPr>
          <p:cNvSpPr>
            <a:spLocks noGrp="1"/>
          </p:cNvSpPr>
          <p:nvPr>
            <p:ph type="ftr" sz="quarter" idx="3"/>
          </p:nvPr>
        </p:nvSpPr>
        <p:spPr>
          <a:xfrm>
            <a:off x="3933022" y="6356350"/>
            <a:ext cx="42203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14" name="Tijdelijke aanduiding voor dianummer 13">
            <a:extLst>
              <a:ext uri="{FF2B5EF4-FFF2-40B4-BE49-F238E27FC236}">
                <a16:creationId xmlns:a16="http://schemas.microsoft.com/office/drawing/2014/main" id="{5C2A8754-41D7-424C-A627-1F46ADDF3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6D77C-DF09-4470-A11D-33098E8AE985}" type="slidenum">
              <a:rPr lang="nl-NL" smtClean="0"/>
              <a:t>‹nr.›</a:t>
            </a:fld>
            <a:endParaRPr lang="nl-NL"/>
          </a:p>
        </p:txBody>
      </p:sp>
      <p:pic>
        <p:nvPicPr>
          <p:cNvPr id="17" name="Afbeelding 16">
            <a:extLst>
              <a:ext uri="{FF2B5EF4-FFF2-40B4-BE49-F238E27FC236}">
                <a16:creationId xmlns:a16="http://schemas.microsoft.com/office/drawing/2014/main" id="{5B006E5F-982D-49E3-A07B-FAF003584207}"/>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0014331" y="-379776"/>
            <a:ext cx="2313542" cy="2513085"/>
          </a:xfrm>
          <a:prstGeom prst="rect">
            <a:avLst/>
          </a:prstGeom>
        </p:spPr>
      </p:pic>
    </p:spTree>
    <p:extLst>
      <p:ext uri="{BB962C8B-B14F-4D97-AF65-F5344CB8AC3E}">
        <p14:creationId xmlns:p14="http://schemas.microsoft.com/office/powerpoint/2010/main" val="33288868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100000"/>
        </a:lnSpc>
        <a:spcBef>
          <a:spcPct val="0"/>
        </a:spcBef>
        <a:buNone/>
        <a:defRPr sz="4400" b="1" kern="1200">
          <a:solidFill>
            <a:schemeClr val="bg1"/>
          </a:solidFill>
          <a:latin typeface="Industry-Bold" panose="000008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060479184.mov" descr="shutterstock_1060479184.mov">
            <a:hlinkClick r:id="" action="ppaction://media"/>
            <a:extLst>
              <a:ext uri="{FF2B5EF4-FFF2-40B4-BE49-F238E27FC236}">
                <a16:creationId xmlns:a16="http://schemas.microsoft.com/office/drawing/2014/main" id="{6B6DB171-B159-2B44-B9AA-AE6FCDE57BB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a:stretch/>
        </p:blipFill>
        <p:spPr>
          <a:xfrm>
            <a:off x="3548" y="6536"/>
            <a:ext cx="12188453" cy="6848094"/>
          </a:xfrm>
        </p:spPr>
      </p:pic>
      <p:sp>
        <p:nvSpPr>
          <p:cNvPr id="7" name="Titel 6">
            <a:extLst>
              <a:ext uri="{FF2B5EF4-FFF2-40B4-BE49-F238E27FC236}">
                <a16:creationId xmlns:a16="http://schemas.microsoft.com/office/drawing/2014/main" id="{C0832B52-B655-3A4E-9CE4-B9CE97054ED8}"/>
              </a:ext>
            </a:extLst>
          </p:cNvPr>
          <p:cNvSpPr>
            <a:spLocks noGrp="1"/>
          </p:cNvSpPr>
          <p:nvPr>
            <p:ph type="title"/>
          </p:nvPr>
        </p:nvSpPr>
        <p:spPr/>
        <p:txBody>
          <a:bodyPr/>
          <a:lstStyle/>
          <a:p>
            <a:r>
              <a:rPr lang="nl-NL" dirty="0"/>
              <a:t>oZone: Het online leer- en deelplatform voor de techniek</a:t>
            </a:r>
          </a:p>
        </p:txBody>
      </p:sp>
      <p:sp>
        <p:nvSpPr>
          <p:cNvPr id="4" name="Rechthoek 3">
            <a:extLst>
              <a:ext uri="{FF2B5EF4-FFF2-40B4-BE49-F238E27FC236}">
                <a16:creationId xmlns:a16="http://schemas.microsoft.com/office/drawing/2014/main" id="{A3B19086-6815-4680-AB7A-9CAE7F10305B}"/>
              </a:ext>
            </a:extLst>
          </p:cNvPr>
          <p:cNvSpPr/>
          <p:nvPr/>
        </p:nvSpPr>
        <p:spPr>
          <a:xfrm>
            <a:off x="-172212" y="6201521"/>
            <a:ext cx="12536424" cy="656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Fira Sans"/>
              <a:ea typeface="+mn-ea"/>
              <a:cs typeface="+mn-cs"/>
            </a:endParaRPr>
          </a:p>
        </p:txBody>
      </p:sp>
      <p:pic>
        <p:nvPicPr>
          <p:cNvPr id="3" name="Afbeelding 2">
            <a:extLst>
              <a:ext uri="{FF2B5EF4-FFF2-40B4-BE49-F238E27FC236}">
                <a16:creationId xmlns:a16="http://schemas.microsoft.com/office/drawing/2014/main" id="{33607A5C-A174-4D3E-B3B9-ADE21344CCBF}"/>
              </a:ext>
            </a:extLst>
          </p:cNvPr>
          <p:cNvPicPr>
            <a:picLocks noChangeAspect="1"/>
          </p:cNvPicPr>
          <p:nvPr/>
        </p:nvPicPr>
        <p:blipFill>
          <a:blip r:embed="rId6"/>
          <a:stretch>
            <a:fillRect/>
          </a:stretch>
        </p:blipFill>
        <p:spPr>
          <a:xfrm>
            <a:off x="2910670" y="6215536"/>
            <a:ext cx="2621450" cy="512389"/>
          </a:xfrm>
          <a:prstGeom prst="rect">
            <a:avLst/>
          </a:prstGeom>
        </p:spPr>
      </p:pic>
      <p:pic>
        <p:nvPicPr>
          <p:cNvPr id="2" name="Afbeelding 1">
            <a:extLst>
              <a:ext uri="{FF2B5EF4-FFF2-40B4-BE49-F238E27FC236}">
                <a16:creationId xmlns:a16="http://schemas.microsoft.com/office/drawing/2014/main" id="{A57D5DE6-C618-4084-8FC6-803AF63D93E8}"/>
              </a:ext>
            </a:extLst>
          </p:cNvPr>
          <p:cNvPicPr>
            <a:picLocks noChangeAspect="1"/>
          </p:cNvPicPr>
          <p:nvPr/>
        </p:nvPicPr>
        <p:blipFill>
          <a:blip r:embed="rId7"/>
          <a:stretch>
            <a:fillRect/>
          </a:stretch>
        </p:blipFill>
        <p:spPr>
          <a:xfrm>
            <a:off x="576072" y="6281929"/>
            <a:ext cx="1560568" cy="343326"/>
          </a:xfrm>
          <a:prstGeom prst="rect">
            <a:avLst/>
          </a:prstGeom>
        </p:spPr>
      </p:pic>
    </p:spTree>
    <p:extLst>
      <p:ext uri="{BB962C8B-B14F-4D97-AF65-F5344CB8AC3E}">
        <p14:creationId xmlns:p14="http://schemas.microsoft.com/office/powerpoint/2010/main" val="16392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Mijn medewerkers willen zich ontwikkelen, hoe faciliteer ik dat?</a:t>
            </a:r>
          </a:p>
          <a:p>
            <a:pPr marL="0" indent="0">
              <a:buNone/>
            </a:pPr>
            <a:endParaRPr lang="nl-NL" sz="1800" b="1" dirty="0"/>
          </a:p>
          <a:p>
            <a:pPr marL="0" indent="0">
              <a:buNone/>
            </a:pPr>
            <a:endParaRPr lang="nl-NL" sz="1800" b="1" dirty="0"/>
          </a:p>
          <a:p>
            <a:pPr marL="0" indent="0">
              <a:buNone/>
            </a:pPr>
            <a:endParaRPr lang="nl-NL" sz="1800" b="1" dirty="0"/>
          </a:p>
          <a:p>
            <a:pPr marL="0" indent="0">
              <a:buNone/>
            </a:pPr>
            <a:br>
              <a:rPr lang="nl-NL" sz="1800" b="1" dirty="0"/>
            </a:br>
            <a:r>
              <a:rPr lang="nl-NL" sz="1800" b="1" dirty="0"/>
              <a:t>Laagdrempelig leren</a:t>
            </a:r>
          </a:p>
        </p:txBody>
      </p:sp>
    </p:spTree>
    <p:extLst>
      <p:ext uri="{BB962C8B-B14F-4D97-AF65-F5344CB8AC3E}">
        <p14:creationId xmlns:p14="http://schemas.microsoft.com/office/powerpoint/2010/main" val="161659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geef ik medewerkers meer achtergrondinformatie zodat ze ook beter begrijpen hoe iets werkt.</a:t>
            </a:r>
          </a:p>
          <a:p>
            <a:pPr marL="0" indent="0">
              <a:buNone/>
            </a:pPr>
            <a:endParaRPr lang="nl-NL" dirty="0"/>
          </a:p>
          <a:p>
            <a:pPr marL="0" indent="0">
              <a:buNone/>
            </a:pPr>
            <a:r>
              <a:rPr lang="nl-NL" sz="1800" dirty="0"/>
              <a:t>Hoe zorg ik ervoor dat ik niet steeds hetzelfde hoef uit te leggen over de basis van een bepaalde handeling? </a:t>
            </a:r>
            <a:endParaRPr lang="nl-NL" sz="1800" b="1" dirty="0"/>
          </a:p>
          <a:p>
            <a:pPr marL="0" indent="0">
              <a:buNone/>
            </a:pPr>
            <a:br>
              <a:rPr lang="nl-NL" b="1" dirty="0"/>
            </a:br>
            <a:endParaRPr lang="nl-NL" b="1" dirty="0"/>
          </a:p>
          <a:p>
            <a:pPr marL="0" indent="0">
              <a:buNone/>
            </a:pPr>
            <a:r>
              <a:rPr lang="nl-NL" sz="1800" b="1" dirty="0"/>
              <a:t>Technisch vakmanschap vergroten</a:t>
            </a:r>
          </a:p>
        </p:txBody>
      </p:sp>
    </p:spTree>
    <p:extLst>
      <p:ext uri="{BB962C8B-B14F-4D97-AF65-F5344CB8AC3E}">
        <p14:creationId xmlns:p14="http://schemas.microsoft.com/office/powerpoint/2010/main" val="1779705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houd ik bij welke opleiding iemand buiten oZone heeft gevolgd en of een certificaat nog geldig is?</a:t>
            </a:r>
          </a:p>
          <a:p>
            <a:pPr marL="0" indent="0">
              <a:buNone/>
            </a:pPr>
            <a:endParaRPr lang="nl-NL" dirty="0"/>
          </a:p>
          <a:p>
            <a:pPr marL="0" indent="0">
              <a:buNone/>
            </a:pPr>
            <a:r>
              <a:rPr lang="nl-NL" sz="1800" dirty="0"/>
              <a:t>Onze medewerkers worden op verschillende plekken ingezet. Hoe houd ik bij welke kennis en vaardigheden zij hebben in mijn bedrijf?</a:t>
            </a:r>
          </a:p>
          <a:p>
            <a:pPr marL="0" indent="0">
              <a:buNone/>
            </a:pPr>
            <a:endParaRPr lang="nl-NL" sz="1800" dirty="0"/>
          </a:p>
          <a:p>
            <a:pPr marL="0" indent="0">
              <a:buNone/>
            </a:pPr>
            <a:r>
              <a:rPr lang="nl-NL" sz="1800" b="1" dirty="0"/>
              <a:t>Structuur in leren en ontwikkelen</a:t>
            </a:r>
          </a:p>
        </p:txBody>
      </p:sp>
    </p:spTree>
    <p:extLst>
      <p:ext uri="{BB962C8B-B14F-4D97-AF65-F5344CB8AC3E}">
        <p14:creationId xmlns:p14="http://schemas.microsoft.com/office/powerpoint/2010/main" val="368037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We hebben veel nieuwe medewerkers, hoe krijg ik iemand snel productief (zonder in te leveren op kwaliteit / veiligheid)?</a:t>
            </a:r>
          </a:p>
          <a:p>
            <a:pPr marL="0" indent="0">
              <a:buNone/>
            </a:pPr>
            <a:endParaRPr lang="nl-NL" sz="1800" dirty="0"/>
          </a:p>
          <a:p>
            <a:pPr marL="0" indent="0">
              <a:buNone/>
            </a:pPr>
            <a:endParaRPr lang="nl-NL" sz="1800" b="1" dirty="0"/>
          </a:p>
          <a:p>
            <a:pPr marL="0" indent="0">
              <a:buNone/>
            </a:pPr>
            <a:endParaRPr lang="nl-NL" b="1" dirty="0"/>
          </a:p>
          <a:p>
            <a:pPr marL="0" indent="0">
              <a:buNone/>
            </a:pPr>
            <a:r>
              <a:rPr lang="nl-NL" sz="1800" b="1" dirty="0"/>
              <a:t>Introductie en inwerken</a:t>
            </a:r>
          </a:p>
        </p:txBody>
      </p:sp>
    </p:spTree>
    <p:extLst>
      <p:ext uri="{BB962C8B-B14F-4D97-AF65-F5344CB8AC3E}">
        <p14:creationId xmlns:p14="http://schemas.microsoft.com/office/powerpoint/2010/main" val="215056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Onze medewerkers kennen de basis, maar ieder doet het net iets anders. Hoe zorg ik dat er meer eenduidig wordt gewerkt, zodat kwaliteit en productiviteit verbeteren?</a:t>
            </a:r>
          </a:p>
          <a:p>
            <a:pPr marL="0" indent="0">
              <a:buNone/>
            </a:pPr>
            <a:endParaRPr lang="nl-NL" sz="1800" dirty="0"/>
          </a:p>
          <a:p>
            <a:pPr marL="0" indent="0">
              <a:buNone/>
            </a:pPr>
            <a:endParaRPr lang="nl-NL" sz="1800" b="1" dirty="0"/>
          </a:p>
          <a:p>
            <a:pPr marL="0" indent="0">
              <a:buNone/>
            </a:pPr>
            <a:endParaRPr lang="nl-NL" b="1" dirty="0"/>
          </a:p>
          <a:p>
            <a:pPr marL="0" indent="0">
              <a:buNone/>
            </a:pPr>
            <a:r>
              <a:rPr lang="nl-NL" sz="1800" b="1" dirty="0"/>
              <a:t>Bedrijfsdoelen sneller realiseren</a:t>
            </a:r>
          </a:p>
        </p:txBody>
      </p:sp>
    </p:spTree>
    <p:extLst>
      <p:ext uri="{BB962C8B-B14F-4D97-AF65-F5344CB8AC3E}">
        <p14:creationId xmlns:p14="http://schemas.microsoft.com/office/powerpoint/2010/main" val="349522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zorg ik dat mijn leverancier / klant / dealer alles weet over mijn product?</a:t>
            </a:r>
          </a:p>
          <a:p>
            <a:pPr marL="0" indent="0">
              <a:buNone/>
            </a:pPr>
            <a:endParaRPr lang="nl-NL" sz="1800" dirty="0"/>
          </a:p>
          <a:p>
            <a:pPr marL="0" indent="0">
              <a:buNone/>
            </a:pPr>
            <a:endParaRPr lang="nl-NL" sz="1800" b="1" dirty="0"/>
          </a:p>
          <a:p>
            <a:pPr marL="0" indent="0">
              <a:buNone/>
            </a:pPr>
            <a:endParaRPr lang="nl-NL" b="1" dirty="0"/>
          </a:p>
          <a:p>
            <a:pPr marL="0" indent="0">
              <a:buNone/>
            </a:pPr>
            <a:br>
              <a:rPr lang="nl-NL" b="1" dirty="0"/>
            </a:br>
            <a:r>
              <a:rPr lang="nl-NL" sz="1800" b="1" dirty="0"/>
              <a:t>Kennisdelen</a:t>
            </a:r>
          </a:p>
        </p:txBody>
      </p:sp>
    </p:spTree>
    <p:extLst>
      <p:ext uri="{BB962C8B-B14F-4D97-AF65-F5344CB8AC3E}">
        <p14:creationId xmlns:p14="http://schemas.microsoft.com/office/powerpoint/2010/main" val="45007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vind ik onderwijsmateriaal dat gemaakt is door het bedrijfsleven?</a:t>
            </a:r>
          </a:p>
          <a:p>
            <a:pPr marL="0" indent="0">
              <a:buNone/>
            </a:pPr>
            <a:endParaRPr lang="nl-NL" sz="1800" dirty="0"/>
          </a:p>
          <a:p>
            <a:pPr marL="0" indent="0">
              <a:buNone/>
            </a:pPr>
            <a:endParaRPr lang="nl-NL" sz="1800" b="1" dirty="0"/>
          </a:p>
          <a:p>
            <a:pPr marL="0" indent="0">
              <a:buNone/>
            </a:pPr>
            <a:endParaRPr lang="nl-NL" b="1" dirty="0"/>
          </a:p>
          <a:p>
            <a:pPr marL="0" indent="0">
              <a:buNone/>
            </a:pPr>
            <a:br>
              <a:rPr lang="nl-NL" b="1" dirty="0"/>
            </a:br>
            <a:r>
              <a:rPr lang="nl-NL" sz="1800" b="1" dirty="0"/>
              <a:t>Onderwijs </a:t>
            </a:r>
          </a:p>
        </p:txBody>
      </p:sp>
    </p:spTree>
    <p:extLst>
      <p:ext uri="{BB962C8B-B14F-4D97-AF65-F5344CB8AC3E}">
        <p14:creationId xmlns:p14="http://schemas.microsoft.com/office/powerpoint/2010/main" val="107350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 tijdens de pilot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Welke vraagstukken leven er bij ons in het bedrijf? </a:t>
            </a:r>
          </a:p>
        </p:txBody>
      </p:sp>
    </p:spTree>
    <p:extLst>
      <p:ext uri="{BB962C8B-B14F-4D97-AF65-F5344CB8AC3E}">
        <p14:creationId xmlns:p14="http://schemas.microsoft.com/office/powerpoint/2010/main" val="336512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dirty="0"/>
              <a:t>oZone pilot</a:t>
            </a:r>
            <a:br>
              <a:rPr lang="nl-NL" dirty="0"/>
            </a:br>
            <a:br>
              <a:rPr lang="nl-NL" dirty="0"/>
            </a:br>
            <a:r>
              <a:rPr lang="nl-NL" sz="2400" b="0" dirty="0">
                <a:latin typeface="+mn-lt"/>
              </a:rPr>
              <a:t>5</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852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oZone pilot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endParaRPr lang="nl-NL" b="1" dirty="0"/>
          </a:p>
          <a:p>
            <a:r>
              <a:rPr lang="nl-NL" dirty="0"/>
              <a:t>Bijdrage leveren aan het behalen van de bedrijfsdoelen</a:t>
            </a:r>
          </a:p>
          <a:p>
            <a:r>
              <a:rPr lang="nl-NL" dirty="0"/>
              <a:t>Testen en voorbereiden</a:t>
            </a:r>
          </a:p>
          <a:p>
            <a:r>
              <a:rPr lang="nl-NL" dirty="0"/>
              <a:t>Wat levert deze pilot op</a:t>
            </a:r>
          </a:p>
          <a:p>
            <a:r>
              <a:rPr lang="nl-NL" dirty="0"/>
              <a:t>Wat en wie is nodig voor </a:t>
            </a:r>
            <a:r>
              <a:rPr lang="nl-NL"/>
              <a:t>de pilot </a:t>
            </a:r>
            <a:endParaRPr lang="nl-NL" dirty="0"/>
          </a:p>
          <a:p>
            <a:pPr marL="0" indent="0">
              <a:buNone/>
            </a:pPr>
            <a:r>
              <a:rPr lang="nl-NL" sz="1800" dirty="0"/>
              <a:t> </a:t>
            </a:r>
          </a:p>
        </p:txBody>
      </p:sp>
    </p:spTree>
    <p:extLst>
      <p:ext uri="{BB962C8B-B14F-4D97-AF65-F5344CB8AC3E}">
        <p14:creationId xmlns:p14="http://schemas.microsoft.com/office/powerpoint/2010/main" val="248171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p:txBody>
          <a:bodyPr/>
          <a:lstStyle/>
          <a:p>
            <a:r>
              <a:rPr lang="nl-NL" sz="4000" dirty="0"/>
              <a:t>Wat is oZone?</a:t>
            </a:r>
            <a:br>
              <a:rPr lang="nl-NL" dirty="0"/>
            </a:br>
            <a:br>
              <a:rPr lang="nl-NL" dirty="0"/>
            </a:br>
            <a:br>
              <a:rPr lang="nl-NL" sz="3600" dirty="0"/>
            </a:br>
            <a:r>
              <a:rPr lang="nl-NL" sz="2200" b="0" dirty="0">
                <a:latin typeface="+mn-lt"/>
              </a:rPr>
              <a:t>1</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0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dirty="0"/>
              <a:t>Wat kost oZone?</a:t>
            </a:r>
            <a:br>
              <a:rPr lang="nl-NL" dirty="0"/>
            </a:br>
            <a:br>
              <a:rPr lang="nl-NL" dirty="0"/>
            </a:br>
            <a:r>
              <a:rPr lang="nl-NL" sz="2400" b="0" dirty="0">
                <a:latin typeface="+mn-lt"/>
              </a:rPr>
              <a:t>5</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75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435219"/>
            <a:ext cx="9882831" cy="1325563"/>
          </a:xfrm>
        </p:spPr>
        <p:txBody>
          <a:bodyPr/>
          <a:lstStyle/>
          <a:p>
            <a:r>
              <a:rPr lang="nl-NL" dirty="0"/>
              <a:t>Kosteloos?</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r>
              <a:rPr lang="nl-NL" dirty="0"/>
              <a:t>Financiering vanuit sectorgelden</a:t>
            </a:r>
          </a:p>
          <a:p>
            <a:r>
              <a:rPr lang="nl-NL" dirty="0"/>
              <a:t>Kosteloos voor bedrijven aangesloten bij A+O </a:t>
            </a:r>
            <a:r>
              <a:rPr lang="nl-NL" dirty="0" err="1"/>
              <a:t>Metalektro</a:t>
            </a:r>
            <a:r>
              <a:rPr lang="nl-NL" dirty="0"/>
              <a:t> en OOM</a:t>
            </a:r>
          </a:p>
          <a:p>
            <a:r>
              <a:rPr lang="nl-NL" dirty="0"/>
              <a:t>Voor bedrijven buiten de sector: €1.500,- per jaar (incl. btw)</a:t>
            </a:r>
          </a:p>
          <a:p>
            <a:endParaRPr lang="nl-NL" dirty="0"/>
          </a:p>
          <a:p>
            <a:r>
              <a:rPr lang="nl-NL" dirty="0"/>
              <a:t>Door en voor de sector</a:t>
            </a:r>
          </a:p>
          <a:p>
            <a:r>
              <a:rPr lang="nl-NL" dirty="0"/>
              <a:t>De bibliotheek wordt gezamenlijk gevuld</a:t>
            </a:r>
          </a:p>
          <a:p>
            <a:r>
              <a:rPr lang="nl-NL" dirty="0"/>
              <a:t>Online leeromgeving waarin kennismakers en -delers gelijk zijn</a:t>
            </a:r>
          </a:p>
        </p:txBody>
      </p:sp>
    </p:spTree>
    <p:extLst>
      <p:ext uri="{BB962C8B-B14F-4D97-AF65-F5344CB8AC3E}">
        <p14:creationId xmlns:p14="http://schemas.microsoft.com/office/powerpoint/2010/main" val="37333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dirty="0"/>
              <a:t>Hoe nu verder?</a:t>
            </a:r>
            <a:br>
              <a:rPr lang="nl-NL" dirty="0"/>
            </a:br>
            <a:br>
              <a:rPr lang="nl-NL" dirty="0"/>
            </a:br>
            <a:br>
              <a:rPr lang="nl-NL" dirty="0"/>
            </a:br>
            <a:r>
              <a:rPr lang="nl-NL" sz="2400" b="0" dirty="0">
                <a:latin typeface="+mn-lt"/>
              </a:rPr>
              <a:t>6</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6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Willen we aan de slag, wat nu?</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pPr marL="0" indent="0">
              <a:buNone/>
            </a:pPr>
            <a:r>
              <a:rPr lang="nl-NL" sz="2000" b="1" dirty="0"/>
              <a:t>oZone adviseur</a:t>
            </a:r>
          </a:p>
          <a:p>
            <a:pPr lvl="1"/>
            <a:r>
              <a:rPr lang="nl-NL" dirty="0"/>
              <a:t>Basisovereenkomst afsluiten </a:t>
            </a:r>
          </a:p>
          <a:p>
            <a:pPr lvl="1"/>
            <a:r>
              <a:rPr lang="nl-NL" dirty="0"/>
              <a:t>Demo account (60 dagen)</a:t>
            </a:r>
          </a:p>
          <a:p>
            <a:pPr lvl="1"/>
            <a:r>
              <a:rPr lang="nl-NL" dirty="0"/>
              <a:t>Starten met de pilot</a:t>
            </a:r>
          </a:p>
        </p:txBody>
      </p:sp>
    </p:spTree>
    <p:extLst>
      <p:ext uri="{BB962C8B-B14F-4D97-AF65-F5344CB8AC3E}">
        <p14:creationId xmlns:p14="http://schemas.microsoft.com/office/powerpoint/2010/main" val="303664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060479184.mov" descr="shutterstock_1060479184.mov">
            <a:hlinkClick r:id="" action="ppaction://media"/>
            <a:extLst>
              <a:ext uri="{FF2B5EF4-FFF2-40B4-BE49-F238E27FC236}">
                <a16:creationId xmlns:a16="http://schemas.microsoft.com/office/drawing/2014/main" id="{6B6DB171-B159-2B44-B9AA-AE6FCDE57BB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a:stretch/>
        </p:blipFill>
        <p:spPr>
          <a:xfrm>
            <a:off x="3548" y="6536"/>
            <a:ext cx="12188453" cy="6848094"/>
          </a:xfrm>
        </p:spPr>
      </p:pic>
      <p:sp>
        <p:nvSpPr>
          <p:cNvPr id="7" name="Titel 6">
            <a:extLst>
              <a:ext uri="{FF2B5EF4-FFF2-40B4-BE49-F238E27FC236}">
                <a16:creationId xmlns:a16="http://schemas.microsoft.com/office/drawing/2014/main" id="{C0832B52-B655-3A4E-9CE4-B9CE97054ED8}"/>
              </a:ext>
            </a:extLst>
          </p:cNvPr>
          <p:cNvSpPr>
            <a:spLocks noGrp="1"/>
          </p:cNvSpPr>
          <p:nvPr>
            <p:ph type="title"/>
          </p:nvPr>
        </p:nvSpPr>
        <p:spPr/>
        <p:txBody>
          <a:bodyPr>
            <a:normAutofit/>
          </a:bodyPr>
          <a:lstStyle/>
          <a:p>
            <a:r>
              <a:rPr lang="nl-NL" sz="4000" dirty="0"/>
              <a:t>Nog vragen?</a:t>
            </a:r>
          </a:p>
        </p:txBody>
      </p:sp>
      <p:sp>
        <p:nvSpPr>
          <p:cNvPr id="4" name="Rechthoek 3">
            <a:extLst>
              <a:ext uri="{FF2B5EF4-FFF2-40B4-BE49-F238E27FC236}">
                <a16:creationId xmlns:a16="http://schemas.microsoft.com/office/drawing/2014/main" id="{A3B19086-6815-4680-AB7A-9CAE7F10305B}"/>
              </a:ext>
            </a:extLst>
          </p:cNvPr>
          <p:cNvSpPr/>
          <p:nvPr/>
        </p:nvSpPr>
        <p:spPr>
          <a:xfrm>
            <a:off x="-172212" y="6201521"/>
            <a:ext cx="12536424" cy="656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Fira Sans"/>
              <a:ea typeface="+mn-ea"/>
              <a:cs typeface="+mn-cs"/>
            </a:endParaRPr>
          </a:p>
        </p:txBody>
      </p:sp>
      <p:pic>
        <p:nvPicPr>
          <p:cNvPr id="3" name="Afbeelding 2">
            <a:extLst>
              <a:ext uri="{FF2B5EF4-FFF2-40B4-BE49-F238E27FC236}">
                <a16:creationId xmlns:a16="http://schemas.microsoft.com/office/drawing/2014/main" id="{33607A5C-A174-4D3E-B3B9-ADE21344CCBF}"/>
              </a:ext>
            </a:extLst>
          </p:cNvPr>
          <p:cNvPicPr>
            <a:picLocks noChangeAspect="1"/>
          </p:cNvPicPr>
          <p:nvPr/>
        </p:nvPicPr>
        <p:blipFill>
          <a:blip r:embed="rId6"/>
          <a:stretch>
            <a:fillRect/>
          </a:stretch>
        </p:blipFill>
        <p:spPr>
          <a:xfrm>
            <a:off x="2910670" y="6215536"/>
            <a:ext cx="2621450" cy="512389"/>
          </a:xfrm>
          <a:prstGeom prst="rect">
            <a:avLst/>
          </a:prstGeom>
        </p:spPr>
      </p:pic>
      <p:pic>
        <p:nvPicPr>
          <p:cNvPr id="2" name="Afbeelding 1">
            <a:extLst>
              <a:ext uri="{FF2B5EF4-FFF2-40B4-BE49-F238E27FC236}">
                <a16:creationId xmlns:a16="http://schemas.microsoft.com/office/drawing/2014/main" id="{A57D5DE6-C618-4084-8FC6-803AF63D93E8}"/>
              </a:ext>
            </a:extLst>
          </p:cNvPr>
          <p:cNvPicPr>
            <a:picLocks noChangeAspect="1"/>
          </p:cNvPicPr>
          <p:nvPr/>
        </p:nvPicPr>
        <p:blipFill>
          <a:blip r:embed="rId7"/>
          <a:stretch>
            <a:fillRect/>
          </a:stretch>
        </p:blipFill>
        <p:spPr>
          <a:xfrm>
            <a:off x="576072" y="6281929"/>
            <a:ext cx="1560568" cy="343326"/>
          </a:xfrm>
          <a:prstGeom prst="rect">
            <a:avLst/>
          </a:prstGeom>
        </p:spPr>
      </p:pic>
    </p:spTree>
    <p:extLst>
      <p:ext uri="{BB962C8B-B14F-4D97-AF65-F5344CB8AC3E}">
        <p14:creationId xmlns:p14="http://schemas.microsoft.com/office/powerpoint/2010/main" val="14425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Wat is </a:t>
            </a:r>
            <a:r>
              <a:rPr lang="nl-NL" dirty="0" err="1"/>
              <a:t>oZone</a:t>
            </a:r>
            <a:r>
              <a:rPr lang="nl-NL" dirty="0"/>
              <a: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b="1" dirty="0"/>
              <a:t>Online leer- en deelplatform</a:t>
            </a:r>
          </a:p>
          <a:p>
            <a:r>
              <a:rPr lang="nl-NL" sz="1800" dirty="0"/>
              <a:t>Bevat een bibliotheek met kant-en-klare inhoud</a:t>
            </a:r>
          </a:p>
          <a:p>
            <a:pPr marL="0" indent="0">
              <a:buNone/>
            </a:pPr>
            <a:endParaRPr lang="nl-NL" sz="1800" dirty="0"/>
          </a:p>
          <a:p>
            <a:pPr marL="0" indent="0">
              <a:buNone/>
            </a:pPr>
            <a:r>
              <a:rPr lang="nl-NL" dirty="0"/>
              <a:t>We</a:t>
            </a:r>
            <a:r>
              <a:rPr lang="nl-NL" sz="1800" dirty="0"/>
              <a:t> kunnen:</a:t>
            </a:r>
          </a:p>
          <a:p>
            <a:r>
              <a:rPr lang="nl-NL" sz="1800" dirty="0"/>
              <a:t>Onderwerpen makkelijk en snel aanpassen</a:t>
            </a:r>
          </a:p>
          <a:p>
            <a:r>
              <a:rPr lang="nl-NL" sz="1800" dirty="0"/>
              <a:t>E-learning zelf ontwikkelen </a:t>
            </a:r>
          </a:p>
          <a:p>
            <a:r>
              <a:rPr lang="nl-NL" sz="1800" dirty="0"/>
              <a:t>Onderwerpen delen</a:t>
            </a:r>
          </a:p>
          <a:p>
            <a:r>
              <a:rPr lang="nl-NL" sz="1800" dirty="0"/>
              <a:t>(Externe) opleidingsactiviteiten registreren</a:t>
            </a:r>
          </a:p>
        </p:txBody>
      </p:sp>
      <p:pic>
        <p:nvPicPr>
          <p:cNvPr id="7" name="Afbeelding 6">
            <a:extLst>
              <a:ext uri="{FF2B5EF4-FFF2-40B4-BE49-F238E27FC236}">
                <a16:creationId xmlns:a16="http://schemas.microsoft.com/office/drawing/2014/main" id="{5B0B6590-289B-454B-BCB7-97E012B2CA97}"/>
              </a:ext>
            </a:extLst>
          </p:cNvPr>
          <p:cNvPicPr>
            <a:picLocks noChangeAspect="1"/>
          </p:cNvPicPr>
          <p:nvPr/>
        </p:nvPicPr>
        <p:blipFill>
          <a:blip r:embed="rId3"/>
          <a:stretch>
            <a:fillRect/>
          </a:stretch>
        </p:blipFill>
        <p:spPr>
          <a:xfrm>
            <a:off x="6657430" y="1614696"/>
            <a:ext cx="5264658" cy="4330606"/>
          </a:xfrm>
          <a:prstGeom prst="rect">
            <a:avLst/>
          </a:prstGeom>
        </p:spPr>
      </p:pic>
    </p:spTree>
    <p:extLst>
      <p:ext uri="{BB962C8B-B14F-4D97-AF65-F5344CB8AC3E}">
        <p14:creationId xmlns:p14="http://schemas.microsoft.com/office/powerpoint/2010/main" val="29727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411818" cy="1582546"/>
          </a:xfrm>
        </p:spPr>
        <p:txBody>
          <a:bodyPr>
            <a:normAutofit fontScale="90000"/>
          </a:bodyPr>
          <a:lstStyle/>
          <a:p>
            <a:r>
              <a:rPr lang="nl-NL" dirty="0"/>
              <a:t>Hoe is oZone opgebouwd?</a:t>
            </a:r>
            <a:br>
              <a:rPr lang="nl-NL" sz="4900" dirty="0"/>
            </a:br>
            <a:br>
              <a:rPr lang="nl-NL" dirty="0"/>
            </a:br>
            <a:br>
              <a:rPr lang="nl-NL" dirty="0"/>
            </a:br>
            <a:r>
              <a:rPr lang="nl-NL" sz="2400" b="0" dirty="0">
                <a:latin typeface="+mn-lt"/>
              </a:rPr>
              <a:t>2</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4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Hoe is </a:t>
            </a:r>
            <a:r>
              <a:rPr lang="nl-NL" dirty="0" err="1"/>
              <a:t>oZone</a:t>
            </a:r>
            <a:r>
              <a:rPr lang="nl-NL" dirty="0"/>
              <a:t> opgebouwd?</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r>
              <a:rPr lang="nl-NL" b="1" dirty="0"/>
              <a:t>Publieke bibliotheek voor iedereen</a:t>
            </a:r>
          </a:p>
          <a:p>
            <a:r>
              <a:rPr lang="nl-NL" b="1" dirty="0"/>
              <a:t>Afgeschermde bedrijfsomgeving</a:t>
            </a:r>
          </a:p>
          <a:p>
            <a:pPr lvl="1">
              <a:buFont typeface="Courier New" panose="02070309020205020404" pitchFamily="49" charset="0"/>
              <a:buChar char="o"/>
            </a:pPr>
            <a:r>
              <a:rPr lang="nl-NL" dirty="0"/>
              <a:t>Wij bepalen wie toegang heeft tot onze eigen bedrijfsomgeving</a:t>
            </a:r>
          </a:p>
          <a:p>
            <a:pPr lvl="1">
              <a:buFont typeface="Courier New" panose="02070309020205020404" pitchFamily="49" charset="0"/>
              <a:buChar char="o"/>
            </a:pPr>
            <a:r>
              <a:rPr lang="nl-NL" dirty="0"/>
              <a:t>Ons eigen bedrijfsaanbod is alleen zichtbaar voor onze deelnemers  </a:t>
            </a:r>
          </a:p>
          <a:p>
            <a:r>
              <a:rPr lang="nl-NL" b="1" dirty="0"/>
              <a:t>Modules delen </a:t>
            </a:r>
          </a:p>
          <a:p>
            <a:pPr lvl="1">
              <a:buFont typeface="Courier New" panose="02070309020205020404" pitchFamily="49" charset="0"/>
              <a:buChar char="o"/>
            </a:pPr>
            <a:r>
              <a:rPr lang="nl-NL" dirty="0"/>
              <a:t>In een bedrijfsgroep</a:t>
            </a:r>
          </a:p>
          <a:p>
            <a:pPr lvl="1">
              <a:buFont typeface="Courier New" panose="02070309020205020404" pitchFamily="49" charset="0"/>
              <a:buChar char="o"/>
            </a:pPr>
            <a:r>
              <a:rPr lang="nl-NL" dirty="0"/>
              <a:t>Met de publieke bibliotheek </a:t>
            </a:r>
          </a:p>
        </p:txBody>
      </p:sp>
    </p:spTree>
    <p:extLst>
      <p:ext uri="{BB962C8B-B14F-4D97-AF65-F5344CB8AC3E}">
        <p14:creationId xmlns:p14="http://schemas.microsoft.com/office/powerpoint/2010/main" val="29092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Hoe is </a:t>
            </a:r>
            <a:r>
              <a:rPr lang="nl-NL" dirty="0" err="1"/>
              <a:t>oZone</a:t>
            </a:r>
            <a:r>
              <a:rPr lang="nl-NL" dirty="0"/>
              <a:t> opgebouwd?</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pPr marL="0" indent="0">
              <a:buNone/>
            </a:pPr>
            <a:r>
              <a:rPr lang="nl-NL" dirty="0"/>
              <a:t>Je kunt:</a:t>
            </a:r>
          </a:p>
          <a:p>
            <a:r>
              <a:rPr lang="nl-NL" dirty="0"/>
              <a:t>Modules kant en klaar gebruiken</a:t>
            </a:r>
          </a:p>
          <a:p>
            <a:r>
              <a:rPr lang="nl-NL" dirty="0"/>
              <a:t>Modules dupliceren uit de bibliotheek en aanpassen</a:t>
            </a:r>
          </a:p>
          <a:p>
            <a:r>
              <a:rPr lang="nl-NL" dirty="0"/>
              <a:t>Modules zelf ontwikkelen</a:t>
            </a:r>
          </a:p>
          <a:p>
            <a:endParaRPr lang="nl-NL" dirty="0"/>
          </a:p>
          <a:p>
            <a:pPr marL="0" indent="0">
              <a:buNone/>
            </a:pPr>
            <a:r>
              <a:rPr lang="nl-NL" dirty="0"/>
              <a:t>Gebruik modules:</a:t>
            </a:r>
          </a:p>
          <a:p>
            <a:r>
              <a:rPr lang="nl-NL" dirty="0"/>
              <a:t>Losse modules in de bibliotheek</a:t>
            </a:r>
          </a:p>
          <a:p>
            <a:r>
              <a:rPr lang="nl-NL" dirty="0"/>
              <a:t>Modules bundelen in leerpaden </a:t>
            </a:r>
          </a:p>
          <a:p>
            <a:pPr lvl="1">
              <a:buFont typeface="Courier New" panose="02070309020205020404" pitchFamily="49" charset="0"/>
              <a:buChar char="o"/>
            </a:pPr>
            <a:r>
              <a:rPr lang="nl-NL" dirty="0"/>
              <a:t>Kant en klare </a:t>
            </a:r>
            <a:r>
              <a:rPr lang="nl-NL" dirty="0" err="1"/>
              <a:t>oZone</a:t>
            </a:r>
            <a:r>
              <a:rPr lang="nl-NL" dirty="0"/>
              <a:t>-leerpaden</a:t>
            </a:r>
          </a:p>
          <a:p>
            <a:pPr lvl="1">
              <a:buFont typeface="Courier New" panose="02070309020205020404" pitchFamily="49" charset="0"/>
              <a:buChar char="o"/>
            </a:pPr>
            <a:r>
              <a:rPr lang="nl-NL" dirty="0"/>
              <a:t>Zelf samen te stellen leerpaden</a:t>
            </a:r>
          </a:p>
        </p:txBody>
      </p:sp>
    </p:spTree>
    <p:extLst>
      <p:ext uri="{BB962C8B-B14F-4D97-AF65-F5344CB8AC3E}">
        <p14:creationId xmlns:p14="http://schemas.microsoft.com/office/powerpoint/2010/main" val="6076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2E4E-CD24-4CCD-B7B5-B60AA128876E}"/>
              </a:ext>
            </a:extLst>
          </p:cNvPr>
          <p:cNvSpPr>
            <a:spLocks noGrp="1"/>
          </p:cNvSpPr>
          <p:nvPr>
            <p:ph type="title"/>
          </p:nvPr>
        </p:nvSpPr>
        <p:spPr/>
        <p:txBody>
          <a:bodyPr/>
          <a:lstStyle/>
          <a:p>
            <a:r>
              <a:rPr lang="nl-NL" dirty="0"/>
              <a:t>Kennisdelen</a:t>
            </a:r>
          </a:p>
        </p:txBody>
      </p:sp>
      <p:sp>
        <p:nvSpPr>
          <p:cNvPr id="7" name="Rechthoek 6">
            <a:extLst>
              <a:ext uri="{FF2B5EF4-FFF2-40B4-BE49-F238E27FC236}">
                <a16:creationId xmlns:a16="http://schemas.microsoft.com/office/drawing/2014/main" id="{920C3996-EB76-484C-9C21-B2C9552FB501}"/>
              </a:ext>
            </a:extLst>
          </p:cNvPr>
          <p:cNvSpPr/>
          <p:nvPr/>
        </p:nvSpPr>
        <p:spPr>
          <a:xfrm>
            <a:off x="646058" y="2333925"/>
            <a:ext cx="3959655" cy="2661294"/>
          </a:xfrm>
          <a:prstGeom prst="rect">
            <a:avLst/>
          </a:prstGeom>
          <a:gradFill rotWithShape="1">
            <a:gsLst>
              <a:gs pos="0">
                <a:srgbClr val="2195BF">
                  <a:lumMod val="110000"/>
                  <a:satMod val="105000"/>
                  <a:tint val="67000"/>
                </a:srgbClr>
              </a:gs>
              <a:gs pos="50000">
                <a:srgbClr val="2195BF">
                  <a:lumMod val="105000"/>
                  <a:satMod val="103000"/>
                  <a:tint val="73000"/>
                </a:srgbClr>
              </a:gs>
              <a:gs pos="100000">
                <a:srgbClr val="2195BF">
                  <a:lumMod val="105000"/>
                  <a:satMod val="109000"/>
                  <a:tint val="81000"/>
                </a:srgbClr>
              </a:gs>
            </a:gsLst>
            <a:lin ang="5400000" scaled="0"/>
          </a:gradFill>
          <a:ln w="6350" cap="flat" cmpd="sng" algn="ctr">
            <a:solidFill>
              <a:srgbClr val="2195B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cxnSp>
        <p:nvCxnSpPr>
          <p:cNvPr id="8" name="Rechte verbindingslijn met pijl 7">
            <a:extLst>
              <a:ext uri="{FF2B5EF4-FFF2-40B4-BE49-F238E27FC236}">
                <a16:creationId xmlns:a16="http://schemas.microsoft.com/office/drawing/2014/main" id="{A567D39F-B0B9-4ED6-AF5A-26BED5AEAAFC}"/>
              </a:ext>
            </a:extLst>
          </p:cNvPr>
          <p:cNvCxnSpPr>
            <a:cxnSpLocks/>
          </p:cNvCxnSpPr>
          <p:nvPr/>
        </p:nvCxnSpPr>
        <p:spPr>
          <a:xfrm flipV="1">
            <a:off x="4822595" y="1711780"/>
            <a:ext cx="1345221" cy="698111"/>
          </a:xfrm>
          <a:prstGeom prst="straightConnector1">
            <a:avLst/>
          </a:prstGeom>
          <a:noFill/>
          <a:ln w="76200" cap="flat" cmpd="sng" algn="ctr">
            <a:solidFill>
              <a:srgbClr val="2195BF"/>
            </a:solidFill>
            <a:prstDash val="solid"/>
            <a:miter lim="800000"/>
            <a:tailEnd type="triangle"/>
          </a:ln>
          <a:effectLst/>
        </p:spPr>
      </p:cxnSp>
      <p:cxnSp>
        <p:nvCxnSpPr>
          <p:cNvPr id="9" name="Rechte verbindingslijn met pijl 8">
            <a:extLst>
              <a:ext uri="{FF2B5EF4-FFF2-40B4-BE49-F238E27FC236}">
                <a16:creationId xmlns:a16="http://schemas.microsoft.com/office/drawing/2014/main" id="{35B6BB52-A9FB-4FB4-B94E-1505786AA5F4}"/>
              </a:ext>
            </a:extLst>
          </p:cNvPr>
          <p:cNvCxnSpPr>
            <a:cxnSpLocks/>
          </p:cNvCxnSpPr>
          <p:nvPr/>
        </p:nvCxnSpPr>
        <p:spPr>
          <a:xfrm flipH="1">
            <a:off x="4947152" y="2063221"/>
            <a:ext cx="1345222" cy="693784"/>
          </a:xfrm>
          <a:prstGeom prst="straightConnector1">
            <a:avLst/>
          </a:prstGeom>
          <a:noFill/>
          <a:ln w="76200" cap="flat" cmpd="sng" algn="ctr">
            <a:solidFill>
              <a:srgbClr val="2195BF"/>
            </a:solidFill>
            <a:prstDash val="dash"/>
            <a:miter lim="800000"/>
            <a:tailEnd type="triangle"/>
          </a:ln>
          <a:effectLst/>
        </p:spPr>
      </p:cxnSp>
      <p:cxnSp>
        <p:nvCxnSpPr>
          <p:cNvPr id="10" name="Rechte verbindingslijn met pijl 9">
            <a:extLst>
              <a:ext uri="{FF2B5EF4-FFF2-40B4-BE49-F238E27FC236}">
                <a16:creationId xmlns:a16="http://schemas.microsoft.com/office/drawing/2014/main" id="{C615C5BD-987B-4251-87AF-56AF33369C66}"/>
              </a:ext>
            </a:extLst>
          </p:cNvPr>
          <p:cNvCxnSpPr>
            <a:cxnSpLocks/>
          </p:cNvCxnSpPr>
          <p:nvPr/>
        </p:nvCxnSpPr>
        <p:spPr>
          <a:xfrm>
            <a:off x="4875346" y="4648124"/>
            <a:ext cx="1292470" cy="806769"/>
          </a:xfrm>
          <a:prstGeom prst="straightConnector1">
            <a:avLst/>
          </a:prstGeom>
          <a:noFill/>
          <a:ln w="76200" cap="flat" cmpd="sng" algn="ctr">
            <a:solidFill>
              <a:srgbClr val="2195BF"/>
            </a:solidFill>
            <a:prstDash val="solid"/>
            <a:miter lim="800000"/>
            <a:tailEnd type="triangle"/>
          </a:ln>
          <a:effectLst/>
        </p:spPr>
      </p:cxnSp>
      <p:cxnSp>
        <p:nvCxnSpPr>
          <p:cNvPr id="11" name="Rechte verbindingslijn met pijl 10">
            <a:extLst>
              <a:ext uri="{FF2B5EF4-FFF2-40B4-BE49-F238E27FC236}">
                <a16:creationId xmlns:a16="http://schemas.microsoft.com/office/drawing/2014/main" id="{54D2B71F-9AA1-4E17-B321-18AF82D4B921}"/>
              </a:ext>
            </a:extLst>
          </p:cNvPr>
          <p:cNvCxnSpPr>
            <a:cxnSpLocks/>
          </p:cNvCxnSpPr>
          <p:nvPr/>
        </p:nvCxnSpPr>
        <p:spPr>
          <a:xfrm flipH="1" flipV="1">
            <a:off x="4752254" y="4995238"/>
            <a:ext cx="1331304" cy="822739"/>
          </a:xfrm>
          <a:prstGeom prst="straightConnector1">
            <a:avLst/>
          </a:prstGeom>
          <a:noFill/>
          <a:ln w="76200" cap="flat" cmpd="sng" algn="ctr">
            <a:solidFill>
              <a:srgbClr val="2195BF"/>
            </a:solidFill>
            <a:prstDash val="dash"/>
            <a:miter lim="800000"/>
            <a:tailEnd type="triangle"/>
          </a:ln>
          <a:effectLst/>
        </p:spPr>
      </p:cxnSp>
      <p:cxnSp>
        <p:nvCxnSpPr>
          <p:cNvPr id="12" name="Rechte verbindingslijn met pijl 11">
            <a:extLst>
              <a:ext uri="{FF2B5EF4-FFF2-40B4-BE49-F238E27FC236}">
                <a16:creationId xmlns:a16="http://schemas.microsoft.com/office/drawing/2014/main" id="{3D23A9FF-4C4A-4778-BA3F-58679D214223}"/>
              </a:ext>
            </a:extLst>
          </p:cNvPr>
          <p:cNvCxnSpPr>
            <a:cxnSpLocks/>
          </p:cNvCxnSpPr>
          <p:nvPr/>
        </p:nvCxnSpPr>
        <p:spPr>
          <a:xfrm>
            <a:off x="4880475" y="3556816"/>
            <a:ext cx="1292470" cy="0"/>
          </a:xfrm>
          <a:prstGeom prst="straightConnector1">
            <a:avLst/>
          </a:prstGeom>
          <a:noFill/>
          <a:ln w="76200" cap="flat" cmpd="sng" algn="ctr">
            <a:solidFill>
              <a:srgbClr val="2195BF"/>
            </a:solidFill>
            <a:prstDash val="solid"/>
            <a:miter lim="800000"/>
            <a:tailEnd type="triangle"/>
          </a:ln>
          <a:effectLst/>
        </p:spPr>
      </p:cxnSp>
      <p:cxnSp>
        <p:nvCxnSpPr>
          <p:cNvPr id="13" name="Rechte verbindingslijn met pijl 12">
            <a:extLst>
              <a:ext uri="{FF2B5EF4-FFF2-40B4-BE49-F238E27FC236}">
                <a16:creationId xmlns:a16="http://schemas.microsoft.com/office/drawing/2014/main" id="{591DF4F1-FB7B-428F-889D-01F1B1D177E7}"/>
              </a:ext>
            </a:extLst>
          </p:cNvPr>
          <p:cNvCxnSpPr>
            <a:cxnSpLocks/>
          </p:cNvCxnSpPr>
          <p:nvPr/>
        </p:nvCxnSpPr>
        <p:spPr>
          <a:xfrm flipH="1">
            <a:off x="4875347" y="3904583"/>
            <a:ext cx="1292469" cy="1"/>
          </a:xfrm>
          <a:prstGeom prst="straightConnector1">
            <a:avLst/>
          </a:prstGeom>
          <a:noFill/>
          <a:ln w="76200" cap="flat" cmpd="sng" algn="ctr">
            <a:solidFill>
              <a:srgbClr val="2195BF"/>
            </a:solidFill>
            <a:prstDash val="dash"/>
            <a:miter lim="800000"/>
            <a:tailEnd type="triangle"/>
          </a:ln>
          <a:effectLst/>
        </p:spPr>
      </p:cxnSp>
      <p:pic>
        <p:nvPicPr>
          <p:cNvPr id="14" name="scroll bibliotheek">
            <a:hlinkClick r:id="" action="ppaction://media"/>
            <a:extLst>
              <a:ext uri="{FF2B5EF4-FFF2-40B4-BE49-F238E27FC236}">
                <a16:creationId xmlns:a16="http://schemas.microsoft.com/office/drawing/2014/main" id="{A36352F1-6C19-4602-9928-28B11B31B2F9}"/>
              </a:ext>
            </a:extLst>
          </p:cNvPr>
          <p:cNvPicPr>
            <a:picLocks noChangeAspect="1"/>
          </p:cNvPicPr>
          <p:nvPr>
            <a:videoFile r:link="rId1"/>
            <p:extLst>
              <p:ext uri="{DAA4B4D4-6D71-4841-9C94-3DE7FCFB9230}">
                <p14:media xmlns:p14="http://schemas.microsoft.com/office/powerpoint/2010/main" r:embed="rId2">
                  <p14:trim st="2613"/>
                </p14:media>
              </p:ext>
            </p:extLst>
          </p:nvPr>
        </p:nvPicPr>
        <p:blipFill rotWithShape="1">
          <a:blip r:embed="rId5"/>
          <a:srcRect l="27860" r="9680"/>
          <a:stretch>
            <a:fillRect/>
          </a:stretch>
        </p:blipFill>
        <p:spPr>
          <a:xfrm>
            <a:off x="727112" y="2436585"/>
            <a:ext cx="3755510" cy="2448943"/>
          </a:xfrm>
          <a:prstGeom prst="rect">
            <a:avLst/>
          </a:prstGeom>
        </p:spPr>
      </p:pic>
      <p:sp>
        <p:nvSpPr>
          <p:cNvPr id="15" name="Tekstvak 14">
            <a:extLst>
              <a:ext uri="{FF2B5EF4-FFF2-40B4-BE49-F238E27FC236}">
                <a16:creationId xmlns:a16="http://schemas.microsoft.com/office/drawing/2014/main" id="{34C643A8-305C-46F5-A5D5-4A54B763D94F}"/>
              </a:ext>
            </a:extLst>
          </p:cNvPr>
          <p:cNvSpPr txBox="1"/>
          <p:nvPr/>
        </p:nvSpPr>
        <p:spPr>
          <a:xfrm>
            <a:off x="1474755" y="1949145"/>
            <a:ext cx="2433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195BF"/>
                </a:solidFill>
                <a:effectLst/>
                <a:uLnTx/>
                <a:uFillTx/>
                <a:latin typeface="Industry-Demi" panose="00000700000000000000" pitchFamily="2" charset="0"/>
                <a:ea typeface="+mn-ea"/>
                <a:cs typeface="+mn-cs"/>
              </a:rPr>
              <a:t>Openbare bibliotheek</a:t>
            </a:r>
          </a:p>
        </p:txBody>
      </p:sp>
      <p:grpSp>
        <p:nvGrpSpPr>
          <p:cNvPr id="16" name="Groep 15">
            <a:extLst>
              <a:ext uri="{FF2B5EF4-FFF2-40B4-BE49-F238E27FC236}">
                <a16:creationId xmlns:a16="http://schemas.microsoft.com/office/drawing/2014/main" id="{D5A1A220-6545-4DB6-AED5-47C76528D748}"/>
              </a:ext>
            </a:extLst>
          </p:cNvPr>
          <p:cNvGrpSpPr/>
          <p:nvPr/>
        </p:nvGrpSpPr>
        <p:grpSpPr>
          <a:xfrm>
            <a:off x="6416930" y="3136708"/>
            <a:ext cx="2964273" cy="1351101"/>
            <a:chOff x="6095999" y="3373302"/>
            <a:chExt cx="2964273" cy="1351101"/>
          </a:xfrm>
        </p:grpSpPr>
        <p:sp>
          <p:nvSpPr>
            <p:cNvPr id="17" name="Rechthoek 16">
              <a:extLst>
                <a:ext uri="{FF2B5EF4-FFF2-40B4-BE49-F238E27FC236}">
                  <a16:creationId xmlns:a16="http://schemas.microsoft.com/office/drawing/2014/main" id="{85F68077-D83D-4476-9A81-91FBC83CC204}"/>
                </a:ext>
              </a:extLst>
            </p:cNvPr>
            <p:cNvSpPr/>
            <p:nvPr/>
          </p:nvSpPr>
          <p:spPr>
            <a:xfrm>
              <a:off x="6096000" y="3756151"/>
              <a:ext cx="2731589" cy="96825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18" name="Rechthoek 17">
              <a:extLst>
                <a:ext uri="{FF2B5EF4-FFF2-40B4-BE49-F238E27FC236}">
                  <a16:creationId xmlns:a16="http://schemas.microsoft.com/office/drawing/2014/main" id="{C5516EF7-A0A4-492A-8172-131A09C213AA}"/>
                </a:ext>
              </a:extLst>
            </p:cNvPr>
            <p:cNvSpPr/>
            <p:nvPr/>
          </p:nvSpPr>
          <p:spPr>
            <a:xfrm>
              <a:off x="6095999" y="3373302"/>
              <a:ext cx="2964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2195BF"/>
                  </a:solidFill>
                  <a:effectLst/>
                  <a:uLnTx/>
                  <a:uFillTx/>
                  <a:latin typeface="Industry-Demi" panose="00000700000000000000" pitchFamily="2" charset="0"/>
                  <a:ea typeface="+mn-ea"/>
                  <a:cs typeface="+mn-cs"/>
                </a:rPr>
                <a:t>eigen bibliotheek Bedrijf Y</a:t>
              </a:r>
            </a:p>
          </p:txBody>
        </p:sp>
        <p:pic>
          <p:nvPicPr>
            <p:cNvPr id="19" name="Afbeelding 18" descr="Afbeelding met foto, meter, zijde, bus&#10;&#10;Automatisch gegenereerde beschrijving">
              <a:extLst>
                <a:ext uri="{FF2B5EF4-FFF2-40B4-BE49-F238E27FC236}">
                  <a16:creationId xmlns:a16="http://schemas.microsoft.com/office/drawing/2014/main" id="{C5234DA8-10BF-4C57-ABF9-FC440400B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4648" y="3833227"/>
              <a:ext cx="2553991" cy="814100"/>
            </a:xfrm>
            <a:prstGeom prst="rect">
              <a:avLst/>
            </a:prstGeom>
          </p:spPr>
        </p:pic>
      </p:grpSp>
      <p:grpSp>
        <p:nvGrpSpPr>
          <p:cNvPr id="20" name="Groep 19">
            <a:extLst>
              <a:ext uri="{FF2B5EF4-FFF2-40B4-BE49-F238E27FC236}">
                <a16:creationId xmlns:a16="http://schemas.microsoft.com/office/drawing/2014/main" id="{ED977E35-F770-464D-9B9D-0CBD05D54264}"/>
              </a:ext>
            </a:extLst>
          </p:cNvPr>
          <p:cNvGrpSpPr/>
          <p:nvPr/>
        </p:nvGrpSpPr>
        <p:grpSpPr>
          <a:xfrm>
            <a:off x="6416930" y="4978525"/>
            <a:ext cx="3103735" cy="1337584"/>
            <a:chOff x="6095999" y="5215119"/>
            <a:chExt cx="3103735" cy="1337584"/>
          </a:xfrm>
        </p:grpSpPr>
        <p:sp>
          <p:nvSpPr>
            <p:cNvPr id="21" name="Rechthoek 20">
              <a:extLst>
                <a:ext uri="{FF2B5EF4-FFF2-40B4-BE49-F238E27FC236}">
                  <a16:creationId xmlns:a16="http://schemas.microsoft.com/office/drawing/2014/main" id="{0383C2BB-8BA0-4973-B753-A09F01F48060}"/>
                </a:ext>
              </a:extLst>
            </p:cNvPr>
            <p:cNvSpPr/>
            <p:nvPr/>
          </p:nvSpPr>
          <p:spPr>
            <a:xfrm>
              <a:off x="6095999" y="5584451"/>
              <a:ext cx="2731589" cy="96825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22" name="Rechthoek 21">
              <a:extLst>
                <a:ext uri="{FF2B5EF4-FFF2-40B4-BE49-F238E27FC236}">
                  <a16:creationId xmlns:a16="http://schemas.microsoft.com/office/drawing/2014/main" id="{280795A4-E38F-43D3-A468-FD255AC080F8}"/>
                </a:ext>
              </a:extLst>
            </p:cNvPr>
            <p:cNvSpPr/>
            <p:nvPr/>
          </p:nvSpPr>
          <p:spPr>
            <a:xfrm>
              <a:off x="6095999" y="5215119"/>
              <a:ext cx="3103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2195BF"/>
                  </a:solidFill>
                  <a:effectLst/>
                  <a:uLnTx/>
                  <a:uFillTx/>
                  <a:latin typeface="Industry-Demi" panose="00000700000000000000" pitchFamily="2" charset="0"/>
                  <a:ea typeface="+mn-ea"/>
                  <a:cs typeface="+mn-cs"/>
                </a:rPr>
                <a:t>eigen bibliotheek Onderwijs</a:t>
              </a:r>
            </a:p>
          </p:txBody>
        </p:sp>
        <p:pic>
          <p:nvPicPr>
            <p:cNvPr id="23" name="Afbeelding 22" descr="Afbeelding met straat, bus, verkeer&#10;&#10;Automatisch gegenereerde beschrijving">
              <a:extLst>
                <a:ext uri="{FF2B5EF4-FFF2-40B4-BE49-F238E27FC236}">
                  <a16:creationId xmlns:a16="http://schemas.microsoft.com/office/drawing/2014/main" id="{7710DE2D-0F72-45DB-9247-A4E326996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233" y="5664826"/>
              <a:ext cx="2605120" cy="814100"/>
            </a:xfrm>
            <a:prstGeom prst="rect">
              <a:avLst/>
            </a:prstGeom>
          </p:spPr>
        </p:pic>
      </p:grpSp>
      <p:grpSp>
        <p:nvGrpSpPr>
          <p:cNvPr id="24" name="Groep 23">
            <a:extLst>
              <a:ext uri="{FF2B5EF4-FFF2-40B4-BE49-F238E27FC236}">
                <a16:creationId xmlns:a16="http://schemas.microsoft.com/office/drawing/2014/main" id="{FEF9BFB1-C81D-4E90-A0DF-62E9D11CABF4}"/>
              </a:ext>
            </a:extLst>
          </p:cNvPr>
          <p:cNvGrpSpPr/>
          <p:nvPr/>
        </p:nvGrpSpPr>
        <p:grpSpPr>
          <a:xfrm>
            <a:off x="6416930" y="1282945"/>
            <a:ext cx="2969083" cy="1367031"/>
            <a:chOff x="6095999" y="1519539"/>
            <a:chExt cx="2969083" cy="1367031"/>
          </a:xfrm>
        </p:grpSpPr>
        <p:sp>
          <p:nvSpPr>
            <p:cNvPr id="25" name="Rechthoek 24">
              <a:extLst>
                <a:ext uri="{FF2B5EF4-FFF2-40B4-BE49-F238E27FC236}">
                  <a16:creationId xmlns:a16="http://schemas.microsoft.com/office/drawing/2014/main" id="{2FDD45E2-A457-49D9-BBCA-A29B0C4C1B58}"/>
                </a:ext>
              </a:extLst>
            </p:cNvPr>
            <p:cNvSpPr/>
            <p:nvPr/>
          </p:nvSpPr>
          <p:spPr>
            <a:xfrm>
              <a:off x="6096000" y="1901970"/>
              <a:ext cx="2731589" cy="9846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26" name="Rechthoek 25">
              <a:extLst>
                <a:ext uri="{FF2B5EF4-FFF2-40B4-BE49-F238E27FC236}">
                  <a16:creationId xmlns:a16="http://schemas.microsoft.com/office/drawing/2014/main" id="{4B0F372C-62A1-4989-8A9B-B0CD68AC4D29}"/>
                </a:ext>
              </a:extLst>
            </p:cNvPr>
            <p:cNvSpPr/>
            <p:nvPr/>
          </p:nvSpPr>
          <p:spPr>
            <a:xfrm>
              <a:off x="6095999" y="1519539"/>
              <a:ext cx="2969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2195BF"/>
                  </a:solidFill>
                  <a:effectLst/>
                  <a:uLnTx/>
                  <a:uFillTx/>
                  <a:latin typeface="Industry-Demi" panose="00000700000000000000" pitchFamily="2" charset="0"/>
                  <a:ea typeface="+mn-ea"/>
                  <a:cs typeface="+mn-cs"/>
                </a:rPr>
                <a:t>eigen bibliotheek Bedrijf X</a:t>
              </a:r>
            </a:p>
          </p:txBody>
        </p:sp>
        <p:pic>
          <p:nvPicPr>
            <p:cNvPr id="27" name="Afbeelding 26" descr="Afbeelding met straat, bos, trein, teken&#10;&#10;Automatisch gegenereerde beschrijving">
              <a:extLst>
                <a:ext uri="{FF2B5EF4-FFF2-40B4-BE49-F238E27FC236}">
                  <a16:creationId xmlns:a16="http://schemas.microsoft.com/office/drawing/2014/main" id="{532BE05A-8D10-456C-9C42-52D85F94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2185" y="1998000"/>
              <a:ext cx="2562168" cy="814100"/>
            </a:xfrm>
            <a:prstGeom prst="rect">
              <a:avLst/>
            </a:prstGeom>
          </p:spPr>
        </p:pic>
      </p:grpSp>
      <p:cxnSp>
        <p:nvCxnSpPr>
          <p:cNvPr id="28" name="Rechte verbindingslijn met pijl 27">
            <a:extLst>
              <a:ext uri="{FF2B5EF4-FFF2-40B4-BE49-F238E27FC236}">
                <a16:creationId xmlns:a16="http://schemas.microsoft.com/office/drawing/2014/main" id="{BCC94C6E-4D21-470C-8D2C-3C2798678855}"/>
              </a:ext>
            </a:extLst>
          </p:cNvPr>
          <p:cNvCxnSpPr>
            <a:cxnSpLocks/>
          </p:cNvCxnSpPr>
          <p:nvPr/>
        </p:nvCxnSpPr>
        <p:spPr>
          <a:xfrm flipV="1">
            <a:off x="7708632" y="2649976"/>
            <a:ext cx="0" cy="542430"/>
          </a:xfrm>
          <a:prstGeom prst="straightConnector1">
            <a:avLst/>
          </a:prstGeom>
          <a:noFill/>
          <a:ln w="76200" cap="flat" cmpd="sng" algn="ctr">
            <a:solidFill>
              <a:srgbClr val="2195BF"/>
            </a:solidFill>
            <a:prstDash val="sysDash"/>
            <a:miter lim="800000"/>
            <a:tailEnd type="triangle"/>
          </a:ln>
          <a:effectLst/>
        </p:spPr>
      </p:cxnSp>
      <p:cxnSp>
        <p:nvCxnSpPr>
          <p:cNvPr id="29" name="Rechte verbindingslijn met pijl 28">
            <a:extLst>
              <a:ext uri="{FF2B5EF4-FFF2-40B4-BE49-F238E27FC236}">
                <a16:creationId xmlns:a16="http://schemas.microsoft.com/office/drawing/2014/main" id="{77E841A8-056B-4F9E-99AF-85B8D78C8CE2}"/>
              </a:ext>
            </a:extLst>
          </p:cNvPr>
          <p:cNvCxnSpPr>
            <a:cxnSpLocks/>
          </p:cNvCxnSpPr>
          <p:nvPr/>
        </p:nvCxnSpPr>
        <p:spPr>
          <a:xfrm>
            <a:off x="7985319" y="2649976"/>
            <a:ext cx="0" cy="542430"/>
          </a:xfrm>
          <a:prstGeom prst="straightConnector1">
            <a:avLst/>
          </a:prstGeom>
          <a:noFill/>
          <a:ln w="76200" cap="flat" cmpd="sng" algn="ctr">
            <a:solidFill>
              <a:srgbClr val="2195BF"/>
            </a:solidFill>
            <a:prstDash val="sysDash"/>
            <a:miter lim="800000"/>
            <a:tailEnd type="triangle"/>
          </a:ln>
          <a:effectLst/>
        </p:spPr>
      </p:cxnSp>
      <p:cxnSp>
        <p:nvCxnSpPr>
          <p:cNvPr id="30" name="Rechte verbindingslijn met pijl 29">
            <a:extLst>
              <a:ext uri="{FF2B5EF4-FFF2-40B4-BE49-F238E27FC236}">
                <a16:creationId xmlns:a16="http://schemas.microsoft.com/office/drawing/2014/main" id="{743B98C6-8C5B-4BEF-AE59-45E7CB447399}"/>
              </a:ext>
            </a:extLst>
          </p:cNvPr>
          <p:cNvCxnSpPr>
            <a:cxnSpLocks/>
          </p:cNvCxnSpPr>
          <p:nvPr/>
        </p:nvCxnSpPr>
        <p:spPr>
          <a:xfrm flipV="1">
            <a:off x="7708632" y="4487809"/>
            <a:ext cx="0" cy="563699"/>
          </a:xfrm>
          <a:prstGeom prst="straightConnector1">
            <a:avLst/>
          </a:prstGeom>
          <a:noFill/>
          <a:ln w="76200" cap="flat" cmpd="sng" algn="ctr">
            <a:solidFill>
              <a:srgbClr val="2195BF"/>
            </a:solidFill>
            <a:prstDash val="sysDash"/>
            <a:miter lim="800000"/>
            <a:tailEnd type="triangle"/>
          </a:ln>
          <a:effectLst/>
        </p:spPr>
      </p:cxnSp>
      <p:cxnSp>
        <p:nvCxnSpPr>
          <p:cNvPr id="31" name="Rechte verbindingslijn met pijl 30">
            <a:extLst>
              <a:ext uri="{FF2B5EF4-FFF2-40B4-BE49-F238E27FC236}">
                <a16:creationId xmlns:a16="http://schemas.microsoft.com/office/drawing/2014/main" id="{EEE0F185-522E-4D30-8B1B-0A560AD4C876}"/>
              </a:ext>
            </a:extLst>
          </p:cNvPr>
          <p:cNvCxnSpPr>
            <a:cxnSpLocks/>
          </p:cNvCxnSpPr>
          <p:nvPr/>
        </p:nvCxnSpPr>
        <p:spPr>
          <a:xfrm>
            <a:off x="7985319" y="4487809"/>
            <a:ext cx="0" cy="563699"/>
          </a:xfrm>
          <a:prstGeom prst="straightConnector1">
            <a:avLst/>
          </a:prstGeom>
          <a:noFill/>
          <a:ln w="76200" cap="flat" cmpd="sng" algn="ctr">
            <a:solidFill>
              <a:srgbClr val="2195BF"/>
            </a:solidFill>
            <a:prstDash val="sysDash"/>
            <a:miter lim="800000"/>
            <a:tailEnd type="triangle"/>
          </a:ln>
          <a:effectLst/>
        </p:spPr>
      </p:cxnSp>
    </p:spTree>
    <p:extLst>
      <p:ext uri="{BB962C8B-B14F-4D97-AF65-F5344CB8AC3E}">
        <p14:creationId xmlns:p14="http://schemas.microsoft.com/office/powerpoint/2010/main" val="8347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387"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Rollen en rechten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r>
              <a:rPr lang="nl-NL" dirty="0"/>
              <a:t>Lerende</a:t>
            </a:r>
          </a:p>
          <a:p>
            <a:r>
              <a:rPr lang="nl-NL" dirty="0"/>
              <a:t>Opleidingscoördinator</a:t>
            </a:r>
          </a:p>
          <a:p>
            <a:r>
              <a:rPr lang="nl-NL" dirty="0"/>
              <a:t>Teambeheerder</a:t>
            </a:r>
          </a:p>
          <a:p>
            <a:r>
              <a:rPr lang="nl-NL" dirty="0"/>
              <a:t>Teamleider</a:t>
            </a:r>
          </a:p>
          <a:p>
            <a:r>
              <a:rPr lang="nl-NL" dirty="0"/>
              <a:t>Praktijkbegeleider</a:t>
            </a:r>
          </a:p>
          <a:p>
            <a:r>
              <a:rPr lang="nl-NL" dirty="0"/>
              <a:t>Trainer</a:t>
            </a:r>
          </a:p>
          <a:p>
            <a:r>
              <a:rPr lang="nl-NL" dirty="0"/>
              <a:t>Auteur</a:t>
            </a:r>
          </a:p>
        </p:txBody>
      </p:sp>
    </p:spTree>
    <p:extLst>
      <p:ext uri="{BB962C8B-B14F-4D97-AF65-F5344CB8AC3E}">
        <p14:creationId xmlns:p14="http://schemas.microsoft.com/office/powerpoint/2010/main" val="241736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158799" y="2445703"/>
            <a:ext cx="7078024" cy="1966594"/>
          </a:xfrm>
        </p:spPr>
        <p:txBody>
          <a:bodyPr>
            <a:normAutofit fontScale="90000"/>
          </a:bodyPr>
          <a:lstStyle/>
          <a:p>
            <a:r>
              <a:rPr lang="nl-NL" dirty="0"/>
              <a:t>Voor welke vraagstukken kunnen we oZone inzetten? </a:t>
            </a:r>
            <a:br>
              <a:rPr lang="nl-NL" dirty="0"/>
            </a:br>
            <a:br>
              <a:rPr lang="nl-NL" dirty="0"/>
            </a:br>
            <a:r>
              <a:rPr lang="nl-NL" sz="2400" b="0" dirty="0">
                <a:latin typeface="+mn-lt"/>
              </a:rPr>
              <a:t>3</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68530"/>
      </p:ext>
    </p:extLst>
  </p:cSld>
  <p:clrMapOvr>
    <a:masterClrMapping/>
  </p:clrMapOvr>
</p:sld>
</file>

<file path=ppt/theme/theme1.xml><?xml version="1.0" encoding="utf-8"?>
<a:theme xmlns:a="http://schemas.openxmlformats.org/drawingml/2006/main" name="Kantoorthema">
  <a:themeElements>
    <a:clrScheme name="Aangepast 60">
      <a:dk1>
        <a:srgbClr val="000000"/>
      </a:dk1>
      <a:lt1>
        <a:srgbClr val="FFFFFF"/>
      </a:lt1>
      <a:dk2>
        <a:srgbClr val="44546A"/>
      </a:dk2>
      <a:lt2>
        <a:srgbClr val="E7E6E6"/>
      </a:lt2>
      <a:accent1>
        <a:srgbClr val="D2232A"/>
      </a:accent1>
      <a:accent2>
        <a:srgbClr val="008285"/>
      </a:accent2>
      <a:accent3>
        <a:srgbClr val="002665"/>
      </a:accent3>
      <a:accent4>
        <a:srgbClr val="005191"/>
      </a:accent4>
      <a:accent5>
        <a:srgbClr val="5D1E79"/>
      </a:accent5>
      <a:accent6>
        <a:srgbClr val="951B0A"/>
      </a:accent6>
      <a:hlink>
        <a:srgbClr val="F58220"/>
      </a:hlink>
      <a:folHlink>
        <a:srgbClr val="FEBC11"/>
      </a:folHlink>
    </a:clrScheme>
    <a:fontScheme name="ozone">
      <a:majorFont>
        <a:latin typeface="Industry-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1981-0Zone-sjabloon-Df.pptx" id="{C43D3505-78AB-44A8-9CC5-594A025E029A}" vid="{D1F6706D-BCAF-4B21-BDAD-317301923A7E}"/>
    </a:ext>
  </a:extLst>
</a:theme>
</file>

<file path=ppt/theme/theme2.xml><?xml version="1.0" encoding="utf-8"?>
<a:theme xmlns:a="http://schemas.openxmlformats.org/drawingml/2006/main" name="1_Kantoorthema">
  <a:themeElements>
    <a:clrScheme name="Aangepast 60">
      <a:dk1>
        <a:srgbClr val="000000"/>
      </a:dk1>
      <a:lt1>
        <a:srgbClr val="FFFFFF"/>
      </a:lt1>
      <a:dk2>
        <a:srgbClr val="44546A"/>
      </a:dk2>
      <a:lt2>
        <a:srgbClr val="E7E6E6"/>
      </a:lt2>
      <a:accent1>
        <a:srgbClr val="D2232A"/>
      </a:accent1>
      <a:accent2>
        <a:srgbClr val="008285"/>
      </a:accent2>
      <a:accent3>
        <a:srgbClr val="002665"/>
      </a:accent3>
      <a:accent4>
        <a:srgbClr val="005191"/>
      </a:accent4>
      <a:accent5>
        <a:srgbClr val="5D1E79"/>
      </a:accent5>
      <a:accent6>
        <a:srgbClr val="951B0A"/>
      </a:accent6>
      <a:hlink>
        <a:srgbClr val="F58220"/>
      </a:hlink>
      <a:folHlink>
        <a:srgbClr val="FEBC11"/>
      </a:folHlink>
    </a:clrScheme>
    <a:fontScheme name="ozone">
      <a:majorFont>
        <a:latin typeface="Industry-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20C262CB0C5E4CA925196E764E0A9F" ma:contentTypeVersion="11" ma:contentTypeDescription="Een nieuw document maken." ma:contentTypeScope="" ma:versionID="8139fb908ec8d01925f39f5f64338bcb">
  <xsd:schema xmlns:xsd="http://www.w3.org/2001/XMLSchema" xmlns:xs="http://www.w3.org/2001/XMLSchema" xmlns:p="http://schemas.microsoft.com/office/2006/metadata/properties" xmlns:ns2="8c553875-78bd-4f3a-86c4-a5f9883bffbc" xmlns:ns3="750450ff-c728-428d-9649-80ebe5b737e7" targetNamespace="http://schemas.microsoft.com/office/2006/metadata/properties" ma:root="true" ma:fieldsID="b3311189fed2a9a843fcb09c5f2f2b9f" ns2:_="" ns3:_="">
    <xsd:import namespace="8c553875-78bd-4f3a-86c4-a5f9883bffbc"/>
    <xsd:import namespace="750450ff-c728-428d-9649-80ebe5b737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53875-78bd-4f3a-86c4-a5f9883bff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450ff-c728-428d-9649-80ebe5b737e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E0201C-D1A5-4C95-97E0-9BA88E02E7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553875-78bd-4f3a-86c4-a5f9883bffbc"/>
    <ds:schemaRef ds:uri="750450ff-c728-428d-9649-80ebe5b73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86CA35-7680-4D04-AB7B-04F3DA0DEAB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110EF25-3C0B-4A0A-89D9-6639077888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AOME-1981-0Zone-sjabloon-Df</Template>
  <TotalTime>17561</TotalTime>
  <Words>2405</Words>
  <Application>Microsoft Office PowerPoint</Application>
  <PresentationFormat>Breedbeeld</PresentationFormat>
  <Paragraphs>255</Paragraphs>
  <Slides>24</Slides>
  <Notes>22</Notes>
  <HiddenSlides>0</HiddenSlides>
  <MMClips>3</MMClips>
  <ScaleCrop>false</ScaleCrop>
  <HeadingPairs>
    <vt:vector size="4" baseType="variant">
      <vt:variant>
        <vt:lpstr>Thema</vt:lpstr>
      </vt:variant>
      <vt:variant>
        <vt:i4>2</vt:i4>
      </vt:variant>
      <vt:variant>
        <vt:lpstr>Diatitels</vt:lpstr>
      </vt:variant>
      <vt:variant>
        <vt:i4>24</vt:i4>
      </vt:variant>
    </vt:vector>
  </HeadingPairs>
  <TitlesOfParts>
    <vt:vector size="26" baseType="lpstr">
      <vt:lpstr>Kantoorthema</vt:lpstr>
      <vt:lpstr>1_Kantoorthema</vt:lpstr>
      <vt:lpstr>oZone: Het online leer- en deelplatform voor de techniek</vt:lpstr>
      <vt:lpstr>Wat is oZone?   1</vt:lpstr>
      <vt:lpstr>Wat is oZone?</vt:lpstr>
      <vt:lpstr>Hoe is oZone opgebouwd?   2</vt:lpstr>
      <vt:lpstr>Hoe is oZone opgebouwd?</vt:lpstr>
      <vt:lpstr>Hoe is oZone opgebouwd?</vt:lpstr>
      <vt:lpstr>Kennisdelen</vt:lpstr>
      <vt:lpstr>Rollen en rechten</vt:lpstr>
      <vt:lpstr>Voor welke vraagstukken kunnen we oZone inzetten?   3</vt:lpstr>
      <vt:lpstr>Vraagstukken</vt:lpstr>
      <vt:lpstr>Vraagstukken</vt:lpstr>
      <vt:lpstr>Vraagstukken</vt:lpstr>
      <vt:lpstr>Vraagstukken</vt:lpstr>
      <vt:lpstr>Vraagstukken</vt:lpstr>
      <vt:lpstr>Vraagstukken</vt:lpstr>
      <vt:lpstr>Vraagstukken</vt:lpstr>
      <vt:lpstr>Vraagstukken tijdens de pilot</vt:lpstr>
      <vt:lpstr>oZone pilot  5</vt:lpstr>
      <vt:lpstr>oZone pilot</vt:lpstr>
      <vt:lpstr>Wat kost oZone?  5</vt:lpstr>
      <vt:lpstr>Kosteloos?</vt:lpstr>
      <vt:lpstr>Hoe nu verder?   6</vt:lpstr>
      <vt:lpstr>Willen we aan de slag, wat nu?</vt:lpstr>
      <vt:lpstr>Nog vragen?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nieuw hoofdstuk van de presentatie  Begin van nieuw hoofdstuk</dc:title>
  <dc:subject/>
  <dc:creator>Robin Nicholson</dc:creator>
  <cp:keywords/>
  <dc:description/>
  <cp:lastModifiedBy>Joyce van Dijk</cp:lastModifiedBy>
  <cp:revision>4</cp:revision>
  <cp:lastPrinted>2021-07-19T12:48:17Z</cp:lastPrinted>
  <dcterms:created xsi:type="dcterms:W3CDTF">2021-12-02T08:25:27Z</dcterms:created>
  <dcterms:modified xsi:type="dcterms:W3CDTF">2022-05-03T13:51:00Z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0x010100EA20C262CB0C5E4CA925196E764E0A9F</vt:lpwstr>
  </property>
</Properties>
</file>